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0" r:id="rId23"/>
    <p:sldId id="281" r:id="rId24"/>
    <p:sldId id="282" r:id="rId25"/>
    <p:sldId id="283" r:id="rId26"/>
    <p:sldId id="284" r:id="rId27"/>
    <p:sldId id="285" r:id="rId28"/>
    <p:sldId id="287" r:id="rId29"/>
    <p:sldId id="288" r:id="rId30"/>
    <p:sldId id="290" r:id="rId31"/>
    <p:sldId id="291" r:id="rId32"/>
    <p:sldId id="289" r:id="rId3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93" d="100"/>
          <a:sy n="93" d="100"/>
        </p:scale>
        <p:origin x="21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BF7D76-EDF6-414F-9F33-18B59D1E7AED}" type="doc">
      <dgm:prSet loTypeId="urn:microsoft.com/office/officeart/2005/8/layout/cycle2" loCatId="cycle" qsTypeId="urn:microsoft.com/office/officeart/2005/8/quickstyle/simple1" qsCatId="simple" csTypeId="urn:microsoft.com/office/officeart/2005/8/colors/accent1_2" csCatId="accent1"/>
      <dgm:spPr/>
      <dgm:t>
        <a:bodyPr/>
        <a:lstStyle/>
        <a:p>
          <a:endParaRPr lang="en-US"/>
        </a:p>
      </dgm:t>
    </dgm:pt>
    <dgm:pt modelId="{34C46D50-B81B-4C86-A66A-68C2E728C204}">
      <dgm:prSet/>
      <dgm:spPr/>
      <dgm:t>
        <a:bodyPr/>
        <a:lstStyle/>
        <a:p>
          <a:r>
            <a:rPr lang="tr-TR" b="1"/>
            <a:t>Arduino Uno Kart-Klon</a:t>
          </a:r>
          <a:endParaRPr lang="en-US"/>
        </a:p>
      </dgm:t>
    </dgm:pt>
    <dgm:pt modelId="{CF6B479D-E012-45F7-AEC3-80BBE2285C9B}" type="parTrans" cxnId="{203DEDBB-4E93-4B33-8116-678BEDF40C26}">
      <dgm:prSet/>
      <dgm:spPr/>
      <dgm:t>
        <a:bodyPr/>
        <a:lstStyle/>
        <a:p>
          <a:endParaRPr lang="en-US"/>
        </a:p>
      </dgm:t>
    </dgm:pt>
    <dgm:pt modelId="{0440BB7D-3725-4182-A604-47B51C0CC2CB}" type="sibTrans" cxnId="{203DEDBB-4E93-4B33-8116-678BEDF40C26}">
      <dgm:prSet/>
      <dgm:spPr/>
      <dgm:t>
        <a:bodyPr/>
        <a:lstStyle/>
        <a:p>
          <a:endParaRPr lang="en-US"/>
        </a:p>
      </dgm:t>
    </dgm:pt>
    <dgm:pt modelId="{BFFA3AB5-029F-42CB-A003-C361DA3BB516}">
      <dgm:prSet/>
      <dgm:spPr/>
      <dgm:t>
        <a:bodyPr/>
        <a:lstStyle/>
        <a:p>
          <a:r>
            <a:rPr lang="tr-TR" b="1"/>
            <a:t>Breadboard Mini</a:t>
          </a:r>
          <a:endParaRPr lang="en-US"/>
        </a:p>
      </dgm:t>
    </dgm:pt>
    <dgm:pt modelId="{64A885ED-0102-48B3-BC22-DF84C826C4F5}" type="parTrans" cxnId="{8E2A4E2C-EFA4-4502-AE48-4CC9C3864B72}">
      <dgm:prSet/>
      <dgm:spPr/>
      <dgm:t>
        <a:bodyPr/>
        <a:lstStyle/>
        <a:p>
          <a:endParaRPr lang="en-US"/>
        </a:p>
      </dgm:t>
    </dgm:pt>
    <dgm:pt modelId="{4831EB81-9C7B-42EF-A646-C4939979A592}" type="sibTrans" cxnId="{8E2A4E2C-EFA4-4502-AE48-4CC9C3864B72}">
      <dgm:prSet/>
      <dgm:spPr/>
      <dgm:t>
        <a:bodyPr/>
        <a:lstStyle/>
        <a:p>
          <a:endParaRPr lang="en-US"/>
        </a:p>
      </dgm:t>
    </dgm:pt>
    <dgm:pt modelId="{09B86321-C99B-4AC3-B6C6-3FA09B5C99E7}">
      <dgm:prSet/>
      <dgm:spPr/>
      <dgm:t>
        <a:bodyPr/>
        <a:lstStyle/>
        <a:p>
          <a:r>
            <a:rPr lang="tr-TR" b="1"/>
            <a:t>Servo Motor(2)</a:t>
          </a:r>
          <a:endParaRPr lang="en-US"/>
        </a:p>
      </dgm:t>
    </dgm:pt>
    <dgm:pt modelId="{110933F7-36B3-46CB-9FE1-7BD98679DF81}" type="parTrans" cxnId="{79E67FB4-7260-42ED-8B5A-849CFC968D60}">
      <dgm:prSet/>
      <dgm:spPr/>
      <dgm:t>
        <a:bodyPr/>
        <a:lstStyle/>
        <a:p>
          <a:endParaRPr lang="en-US"/>
        </a:p>
      </dgm:t>
    </dgm:pt>
    <dgm:pt modelId="{F5B2D9F8-92EB-4BE2-87F2-9C92976C6CAD}" type="sibTrans" cxnId="{79E67FB4-7260-42ED-8B5A-849CFC968D60}">
      <dgm:prSet/>
      <dgm:spPr/>
      <dgm:t>
        <a:bodyPr/>
        <a:lstStyle/>
        <a:p>
          <a:endParaRPr lang="en-US"/>
        </a:p>
      </dgm:t>
    </dgm:pt>
    <dgm:pt modelId="{77697FE5-4279-432B-82D7-2C9B626E6F1D}">
      <dgm:prSet/>
      <dgm:spPr/>
      <dgm:t>
        <a:bodyPr/>
        <a:lstStyle/>
        <a:p>
          <a:r>
            <a:rPr lang="tr-TR" b="1"/>
            <a:t>Arduino 3 Renkli Led Modülü (KY-009)</a:t>
          </a:r>
          <a:endParaRPr lang="en-US"/>
        </a:p>
      </dgm:t>
    </dgm:pt>
    <dgm:pt modelId="{A36306BA-AF83-4112-9C57-998E1E570939}" type="parTrans" cxnId="{1C4FA160-A107-4EC9-A47E-9CC7D4457FF8}">
      <dgm:prSet/>
      <dgm:spPr/>
      <dgm:t>
        <a:bodyPr/>
        <a:lstStyle/>
        <a:p>
          <a:endParaRPr lang="en-US"/>
        </a:p>
      </dgm:t>
    </dgm:pt>
    <dgm:pt modelId="{3112D7D9-6FE2-4141-9271-023161A9F36A}" type="sibTrans" cxnId="{1C4FA160-A107-4EC9-A47E-9CC7D4457FF8}">
      <dgm:prSet/>
      <dgm:spPr/>
      <dgm:t>
        <a:bodyPr/>
        <a:lstStyle/>
        <a:p>
          <a:endParaRPr lang="en-US"/>
        </a:p>
      </dgm:t>
    </dgm:pt>
    <dgm:pt modelId="{E3570215-8F1F-4570-89E4-498298DEC5F7}">
      <dgm:prSet/>
      <dgm:spPr/>
      <dgm:t>
        <a:bodyPr/>
        <a:lstStyle/>
        <a:p>
          <a:r>
            <a:rPr lang="tr-TR" b="1"/>
            <a:t>Bluetooth Modülü (HC05)</a:t>
          </a:r>
          <a:endParaRPr lang="en-US"/>
        </a:p>
      </dgm:t>
    </dgm:pt>
    <dgm:pt modelId="{FA50BCC0-4DAA-4197-94E1-30AC56318DAB}" type="parTrans" cxnId="{6001FF90-3D19-41BB-A765-9344C1C08502}">
      <dgm:prSet/>
      <dgm:spPr/>
      <dgm:t>
        <a:bodyPr/>
        <a:lstStyle/>
        <a:p>
          <a:endParaRPr lang="en-US"/>
        </a:p>
      </dgm:t>
    </dgm:pt>
    <dgm:pt modelId="{B8EAFBCF-9C32-4223-9179-42CF69BBAB4C}" type="sibTrans" cxnId="{6001FF90-3D19-41BB-A765-9344C1C08502}">
      <dgm:prSet/>
      <dgm:spPr/>
      <dgm:t>
        <a:bodyPr/>
        <a:lstStyle/>
        <a:p>
          <a:endParaRPr lang="en-US"/>
        </a:p>
      </dgm:t>
    </dgm:pt>
    <dgm:pt modelId="{73DD7EC3-28BC-463B-9AC9-C577BC91DBB1}">
      <dgm:prSet/>
      <dgm:spPr/>
      <dgm:t>
        <a:bodyPr/>
        <a:lstStyle/>
        <a:p>
          <a:r>
            <a:rPr lang="tr-TR" b="1"/>
            <a:t>Arduino Buzzer Kart</a:t>
          </a:r>
          <a:endParaRPr lang="en-US"/>
        </a:p>
      </dgm:t>
    </dgm:pt>
    <dgm:pt modelId="{ED007FDB-095C-4FC7-B1F6-E863D66531EF}" type="parTrans" cxnId="{F9FECD92-2960-4003-8089-8F3E2900A8BA}">
      <dgm:prSet/>
      <dgm:spPr/>
      <dgm:t>
        <a:bodyPr/>
        <a:lstStyle/>
        <a:p>
          <a:endParaRPr lang="en-US"/>
        </a:p>
      </dgm:t>
    </dgm:pt>
    <dgm:pt modelId="{7813DDF0-2EB4-4C77-B78F-BF98EFB8A727}" type="sibTrans" cxnId="{F9FECD92-2960-4003-8089-8F3E2900A8BA}">
      <dgm:prSet/>
      <dgm:spPr/>
      <dgm:t>
        <a:bodyPr/>
        <a:lstStyle/>
        <a:p>
          <a:endParaRPr lang="en-US"/>
        </a:p>
      </dgm:t>
    </dgm:pt>
    <dgm:pt modelId="{7605DF36-3D34-4849-BF93-9772F006F9FA}">
      <dgm:prSet/>
      <dgm:spPr/>
      <dgm:t>
        <a:bodyPr/>
        <a:lstStyle/>
        <a:p>
          <a:r>
            <a:rPr lang="tr-TR" b="1"/>
            <a:t>Ağırlık Sensörü ve Modül Ağırlık Takımı</a:t>
          </a:r>
          <a:endParaRPr lang="en-US"/>
        </a:p>
      </dgm:t>
    </dgm:pt>
    <dgm:pt modelId="{1993AF26-0E54-4440-840E-02E4C4BC9935}" type="parTrans" cxnId="{12F11F8D-92F3-46BA-BDE5-3E5613618E56}">
      <dgm:prSet/>
      <dgm:spPr/>
      <dgm:t>
        <a:bodyPr/>
        <a:lstStyle/>
        <a:p>
          <a:endParaRPr lang="en-US"/>
        </a:p>
      </dgm:t>
    </dgm:pt>
    <dgm:pt modelId="{6DF38F66-4130-4384-9133-950FB067BE00}" type="sibTrans" cxnId="{12F11F8D-92F3-46BA-BDE5-3E5613618E56}">
      <dgm:prSet/>
      <dgm:spPr/>
      <dgm:t>
        <a:bodyPr/>
        <a:lstStyle/>
        <a:p>
          <a:endParaRPr lang="en-US"/>
        </a:p>
      </dgm:t>
    </dgm:pt>
    <dgm:pt modelId="{50B1969B-2227-4C5B-8729-8F6922CA7355}">
      <dgm:prSet/>
      <dgm:spPr/>
      <dgm:t>
        <a:bodyPr/>
        <a:lstStyle/>
        <a:p>
          <a:r>
            <a:rPr lang="tr-TR" b="1"/>
            <a:t>Dişi-Erkek ve Erkek-Erkek Bağlantı Kabloları</a:t>
          </a:r>
          <a:endParaRPr lang="en-US"/>
        </a:p>
      </dgm:t>
    </dgm:pt>
    <dgm:pt modelId="{0847B34E-6686-4B44-9C2A-8EE4CCA3B733}" type="parTrans" cxnId="{652F97B9-9F2B-40C8-9DDD-FEF28F0F9EE9}">
      <dgm:prSet/>
      <dgm:spPr/>
      <dgm:t>
        <a:bodyPr/>
        <a:lstStyle/>
        <a:p>
          <a:endParaRPr lang="en-US"/>
        </a:p>
      </dgm:t>
    </dgm:pt>
    <dgm:pt modelId="{BFF5DAE5-DF24-439A-A5D0-CFC2539CB9ED}" type="sibTrans" cxnId="{652F97B9-9F2B-40C8-9DDD-FEF28F0F9EE9}">
      <dgm:prSet/>
      <dgm:spPr/>
      <dgm:t>
        <a:bodyPr/>
        <a:lstStyle/>
        <a:p>
          <a:endParaRPr lang="en-US"/>
        </a:p>
      </dgm:t>
    </dgm:pt>
    <dgm:pt modelId="{639543B1-FF89-44F1-94DD-F0B60E5E85F5}" type="pres">
      <dgm:prSet presAssocID="{3BBF7D76-EDF6-414F-9F33-18B59D1E7AED}" presName="cycle" presStyleCnt="0">
        <dgm:presLayoutVars>
          <dgm:dir/>
          <dgm:resizeHandles val="exact"/>
        </dgm:presLayoutVars>
      </dgm:prSet>
      <dgm:spPr/>
    </dgm:pt>
    <dgm:pt modelId="{BDD577A0-A197-49F2-A075-8CBFA60A540B}" type="pres">
      <dgm:prSet presAssocID="{34C46D50-B81B-4C86-A66A-68C2E728C204}" presName="node" presStyleLbl="node1" presStyleIdx="0" presStyleCnt="8">
        <dgm:presLayoutVars>
          <dgm:bulletEnabled val="1"/>
        </dgm:presLayoutVars>
      </dgm:prSet>
      <dgm:spPr/>
    </dgm:pt>
    <dgm:pt modelId="{215BA699-FDBD-4552-8FE9-484780FFC85D}" type="pres">
      <dgm:prSet presAssocID="{0440BB7D-3725-4182-A604-47B51C0CC2CB}" presName="sibTrans" presStyleLbl="sibTrans2D1" presStyleIdx="0" presStyleCnt="8"/>
      <dgm:spPr/>
    </dgm:pt>
    <dgm:pt modelId="{4986DFAE-5E62-4AF6-9095-4C803F66F839}" type="pres">
      <dgm:prSet presAssocID="{0440BB7D-3725-4182-A604-47B51C0CC2CB}" presName="connectorText" presStyleLbl="sibTrans2D1" presStyleIdx="0" presStyleCnt="8"/>
      <dgm:spPr/>
    </dgm:pt>
    <dgm:pt modelId="{BB98C109-23A7-4211-8C7F-0D85CC9DC675}" type="pres">
      <dgm:prSet presAssocID="{BFFA3AB5-029F-42CB-A003-C361DA3BB516}" presName="node" presStyleLbl="node1" presStyleIdx="1" presStyleCnt="8">
        <dgm:presLayoutVars>
          <dgm:bulletEnabled val="1"/>
        </dgm:presLayoutVars>
      </dgm:prSet>
      <dgm:spPr/>
    </dgm:pt>
    <dgm:pt modelId="{46C52154-D32D-4A6A-997A-9A30F809D97E}" type="pres">
      <dgm:prSet presAssocID="{4831EB81-9C7B-42EF-A646-C4939979A592}" presName="sibTrans" presStyleLbl="sibTrans2D1" presStyleIdx="1" presStyleCnt="8"/>
      <dgm:spPr/>
    </dgm:pt>
    <dgm:pt modelId="{3CE67631-0ED8-42EE-A5FD-D89B0E945C7F}" type="pres">
      <dgm:prSet presAssocID="{4831EB81-9C7B-42EF-A646-C4939979A592}" presName="connectorText" presStyleLbl="sibTrans2D1" presStyleIdx="1" presStyleCnt="8"/>
      <dgm:spPr/>
    </dgm:pt>
    <dgm:pt modelId="{2848E06B-B954-486A-9C65-2A45B77556E3}" type="pres">
      <dgm:prSet presAssocID="{09B86321-C99B-4AC3-B6C6-3FA09B5C99E7}" presName="node" presStyleLbl="node1" presStyleIdx="2" presStyleCnt="8">
        <dgm:presLayoutVars>
          <dgm:bulletEnabled val="1"/>
        </dgm:presLayoutVars>
      </dgm:prSet>
      <dgm:spPr/>
    </dgm:pt>
    <dgm:pt modelId="{0DF72DFA-D75C-4C22-83A5-65CF98CAED35}" type="pres">
      <dgm:prSet presAssocID="{F5B2D9F8-92EB-4BE2-87F2-9C92976C6CAD}" presName="sibTrans" presStyleLbl="sibTrans2D1" presStyleIdx="2" presStyleCnt="8"/>
      <dgm:spPr/>
    </dgm:pt>
    <dgm:pt modelId="{C2E160F0-C9BF-43FA-ABCD-5C05100D86DB}" type="pres">
      <dgm:prSet presAssocID="{F5B2D9F8-92EB-4BE2-87F2-9C92976C6CAD}" presName="connectorText" presStyleLbl="sibTrans2D1" presStyleIdx="2" presStyleCnt="8"/>
      <dgm:spPr/>
    </dgm:pt>
    <dgm:pt modelId="{EAC94C87-52D2-4168-954A-D41A6A6F74DE}" type="pres">
      <dgm:prSet presAssocID="{77697FE5-4279-432B-82D7-2C9B626E6F1D}" presName="node" presStyleLbl="node1" presStyleIdx="3" presStyleCnt="8">
        <dgm:presLayoutVars>
          <dgm:bulletEnabled val="1"/>
        </dgm:presLayoutVars>
      </dgm:prSet>
      <dgm:spPr/>
    </dgm:pt>
    <dgm:pt modelId="{4731D195-998D-42F4-8C23-842F3CA3C5F6}" type="pres">
      <dgm:prSet presAssocID="{3112D7D9-6FE2-4141-9271-023161A9F36A}" presName="sibTrans" presStyleLbl="sibTrans2D1" presStyleIdx="3" presStyleCnt="8"/>
      <dgm:spPr/>
    </dgm:pt>
    <dgm:pt modelId="{A112C3BA-BAE4-4502-98BC-A9B6A2AA96D6}" type="pres">
      <dgm:prSet presAssocID="{3112D7D9-6FE2-4141-9271-023161A9F36A}" presName="connectorText" presStyleLbl="sibTrans2D1" presStyleIdx="3" presStyleCnt="8"/>
      <dgm:spPr/>
    </dgm:pt>
    <dgm:pt modelId="{9038723E-61DC-46B8-BA9F-422BB8902D10}" type="pres">
      <dgm:prSet presAssocID="{E3570215-8F1F-4570-89E4-498298DEC5F7}" presName="node" presStyleLbl="node1" presStyleIdx="4" presStyleCnt="8">
        <dgm:presLayoutVars>
          <dgm:bulletEnabled val="1"/>
        </dgm:presLayoutVars>
      </dgm:prSet>
      <dgm:spPr/>
    </dgm:pt>
    <dgm:pt modelId="{726C01E0-C222-4DA3-8B76-F90F9979D0AB}" type="pres">
      <dgm:prSet presAssocID="{B8EAFBCF-9C32-4223-9179-42CF69BBAB4C}" presName="sibTrans" presStyleLbl="sibTrans2D1" presStyleIdx="4" presStyleCnt="8"/>
      <dgm:spPr/>
    </dgm:pt>
    <dgm:pt modelId="{576885C9-7A0B-45E0-A548-3FEDE73B8FC3}" type="pres">
      <dgm:prSet presAssocID="{B8EAFBCF-9C32-4223-9179-42CF69BBAB4C}" presName="connectorText" presStyleLbl="sibTrans2D1" presStyleIdx="4" presStyleCnt="8"/>
      <dgm:spPr/>
    </dgm:pt>
    <dgm:pt modelId="{8F6B87E2-F315-4AF5-8D9C-33586E14B5E0}" type="pres">
      <dgm:prSet presAssocID="{73DD7EC3-28BC-463B-9AC9-C577BC91DBB1}" presName="node" presStyleLbl="node1" presStyleIdx="5" presStyleCnt="8">
        <dgm:presLayoutVars>
          <dgm:bulletEnabled val="1"/>
        </dgm:presLayoutVars>
      </dgm:prSet>
      <dgm:spPr/>
    </dgm:pt>
    <dgm:pt modelId="{6AA3540A-D13F-4F34-A276-7BFBB157341B}" type="pres">
      <dgm:prSet presAssocID="{7813DDF0-2EB4-4C77-B78F-BF98EFB8A727}" presName="sibTrans" presStyleLbl="sibTrans2D1" presStyleIdx="5" presStyleCnt="8"/>
      <dgm:spPr/>
    </dgm:pt>
    <dgm:pt modelId="{4D3EA54F-886D-4A65-B888-C12C0C325986}" type="pres">
      <dgm:prSet presAssocID="{7813DDF0-2EB4-4C77-B78F-BF98EFB8A727}" presName="connectorText" presStyleLbl="sibTrans2D1" presStyleIdx="5" presStyleCnt="8"/>
      <dgm:spPr/>
    </dgm:pt>
    <dgm:pt modelId="{1843C2A6-D9DE-40B9-B44A-70BF411C8CA7}" type="pres">
      <dgm:prSet presAssocID="{7605DF36-3D34-4849-BF93-9772F006F9FA}" presName="node" presStyleLbl="node1" presStyleIdx="6" presStyleCnt="8">
        <dgm:presLayoutVars>
          <dgm:bulletEnabled val="1"/>
        </dgm:presLayoutVars>
      </dgm:prSet>
      <dgm:spPr/>
    </dgm:pt>
    <dgm:pt modelId="{3884AA62-198E-41E9-BDF8-B36564752DB6}" type="pres">
      <dgm:prSet presAssocID="{6DF38F66-4130-4384-9133-950FB067BE00}" presName="sibTrans" presStyleLbl="sibTrans2D1" presStyleIdx="6" presStyleCnt="8"/>
      <dgm:spPr/>
    </dgm:pt>
    <dgm:pt modelId="{333BADD4-1A5E-4E79-AAF4-CDE4E5C3A843}" type="pres">
      <dgm:prSet presAssocID="{6DF38F66-4130-4384-9133-950FB067BE00}" presName="connectorText" presStyleLbl="sibTrans2D1" presStyleIdx="6" presStyleCnt="8"/>
      <dgm:spPr/>
    </dgm:pt>
    <dgm:pt modelId="{5AD8558D-39B2-4DBB-8472-046CC1633EB7}" type="pres">
      <dgm:prSet presAssocID="{50B1969B-2227-4C5B-8729-8F6922CA7355}" presName="node" presStyleLbl="node1" presStyleIdx="7" presStyleCnt="8">
        <dgm:presLayoutVars>
          <dgm:bulletEnabled val="1"/>
        </dgm:presLayoutVars>
      </dgm:prSet>
      <dgm:spPr/>
    </dgm:pt>
    <dgm:pt modelId="{1B82BD6E-1AC0-49FF-B7AD-89E7C5E5FB6B}" type="pres">
      <dgm:prSet presAssocID="{BFF5DAE5-DF24-439A-A5D0-CFC2539CB9ED}" presName="sibTrans" presStyleLbl="sibTrans2D1" presStyleIdx="7" presStyleCnt="8"/>
      <dgm:spPr/>
    </dgm:pt>
    <dgm:pt modelId="{2A9A3103-D0A8-4A4F-A284-CB5A70879E03}" type="pres">
      <dgm:prSet presAssocID="{BFF5DAE5-DF24-439A-A5D0-CFC2539CB9ED}" presName="connectorText" presStyleLbl="sibTrans2D1" presStyleIdx="7" presStyleCnt="8"/>
      <dgm:spPr/>
    </dgm:pt>
  </dgm:ptLst>
  <dgm:cxnLst>
    <dgm:cxn modelId="{4B58B005-594D-49DF-9725-7605014354B7}" type="presOf" srcId="{B8EAFBCF-9C32-4223-9179-42CF69BBAB4C}" destId="{726C01E0-C222-4DA3-8B76-F90F9979D0AB}" srcOrd="0" destOrd="0" presId="urn:microsoft.com/office/officeart/2005/8/layout/cycle2"/>
    <dgm:cxn modelId="{D7B4DC06-E26B-4074-A548-4FE7092E0368}" type="presOf" srcId="{3112D7D9-6FE2-4141-9271-023161A9F36A}" destId="{A112C3BA-BAE4-4502-98BC-A9B6A2AA96D6}" srcOrd="1" destOrd="0" presId="urn:microsoft.com/office/officeart/2005/8/layout/cycle2"/>
    <dgm:cxn modelId="{06D33617-CFB4-42E2-8ACC-6D614C528CF0}" type="presOf" srcId="{6DF38F66-4130-4384-9133-950FB067BE00}" destId="{3884AA62-198E-41E9-BDF8-B36564752DB6}" srcOrd="0" destOrd="0" presId="urn:microsoft.com/office/officeart/2005/8/layout/cycle2"/>
    <dgm:cxn modelId="{667F0F20-3869-4666-98B1-37AC0C4FE8BA}" type="presOf" srcId="{3BBF7D76-EDF6-414F-9F33-18B59D1E7AED}" destId="{639543B1-FF89-44F1-94DD-F0B60E5E85F5}" srcOrd="0" destOrd="0" presId="urn:microsoft.com/office/officeart/2005/8/layout/cycle2"/>
    <dgm:cxn modelId="{8E2A4E2C-EFA4-4502-AE48-4CC9C3864B72}" srcId="{3BBF7D76-EDF6-414F-9F33-18B59D1E7AED}" destId="{BFFA3AB5-029F-42CB-A003-C361DA3BB516}" srcOrd="1" destOrd="0" parTransId="{64A885ED-0102-48B3-BC22-DF84C826C4F5}" sibTransId="{4831EB81-9C7B-42EF-A646-C4939979A592}"/>
    <dgm:cxn modelId="{13065730-B3C1-4F39-B548-B0ECA3DA14EB}" type="presOf" srcId="{7813DDF0-2EB4-4C77-B78F-BF98EFB8A727}" destId="{4D3EA54F-886D-4A65-B888-C12C0C325986}" srcOrd="1" destOrd="0" presId="urn:microsoft.com/office/officeart/2005/8/layout/cycle2"/>
    <dgm:cxn modelId="{1E555F32-F949-4C89-AF32-6A816CB02A6F}" type="presOf" srcId="{4831EB81-9C7B-42EF-A646-C4939979A592}" destId="{3CE67631-0ED8-42EE-A5FD-D89B0E945C7F}" srcOrd="1" destOrd="0" presId="urn:microsoft.com/office/officeart/2005/8/layout/cycle2"/>
    <dgm:cxn modelId="{0BAB3938-8256-49BD-A975-CD7690859BDE}" type="presOf" srcId="{F5B2D9F8-92EB-4BE2-87F2-9C92976C6CAD}" destId="{C2E160F0-C9BF-43FA-ABCD-5C05100D86DB}" srcOrd="1" destOrd="0" presId="urn:microsoft.com/office/officeart/2005/8/layout/cycle2"/>
    <dgm:cxn modelId="{2037443C-5570-43EB-82E6-67F996E71F37}" type="presOf" srcId="{B8EAFBCF-9C32-4223-9179-42CF69BBAB4C}" destId="{576885C9-7A0B-45E0-A548-3FEDE73B8FC3}" srcOrd="1" destOrd="0" presId="urn:microsoft.com/office/officeart/2005/8/layout/cycle2"/>
    <dgm:cxn modelId="{4B79B45B-3E34-4F75-B152-EF80D0147834}" type="presOf" srcId="{0440BB7D-3725-4182-A604-47B51C0CC2CB}" destId="{4986DFAE-5E62-4AF6-9095-4C803F66F839}" srcOrd="1" destOrd="0" presId="urn:microsoft.com/office/officeart/2005/8/layout/cycle2"/>
    <dgm:cxn modelId="{1C4FA160-A107-4EC9-A47E-9CC7D4457FF8}" srcId="{3BBF7D76-EDF6-414F-9F33-18B59D1E7AED}" destId="{77697FE5-4279-432B-82D7-2C9B626E6F1D}" srcOrd="3" destOrd="0" parTransId="{A36306BA-AF83-4112-9C57-998E1E570939}" sibTransId="{3112D7D9-6FE2-4141-9271-023161A9F36A}"/>
    <dgm:cxn modelId="{5FDB9B62-A724-4E46-A30E-A1CD7D804114}" type="presOf" srcId="{0440BB7D-3725-4182-A604-47B51C0CC2CB}" destId="{215BA699-FDBD-4552-8FE9-484780FFC85D}" srcOrd="0" destOrd="0" presId="urn:microsoft.com/office/officeart/2005/8/layout/cycle2"/>
    <dgm:cxn modelId="{92592A52-CD5F-4B30-A91F-6F7664A2F8B1}" type="presOf" srcId="{BFF5DAE5-DF24-439A-A5D0-CFC2539CB9ED}" destId="{1B82BD6E-1AC0-49FF-B7AD-89E7C5E5FB6B}" srcOrd="0" destOrd="0" presId="urn:microsoft.com/office/officeart/2005/8/layout/cycle2"/>
    <dgm:cxn modelId="{1B1F5054-35A5-4893-8182-DF0D61971A95}" type="presOf" srcId="{F5B2D9F8-92EB-4BE2-87F2-9C92976C6CAD}" destId="{0DF72DFA-D75C-4C22-83A5-65CF98CAED35}" srcOrd="0" destOrd="0" presId="urn:microsoft.com/office/officeart/2005/8/layout/cycle2"/>
    <dgm:cxn modelId="{DE7D7B74-B85C-4B77-895C-4FAF7D1E85DB}" type="presOf" srcId="{7813DDF0-2EB4-4C77-B78F-BF98EFB8A727}" destId="{6AA3540A-D13F-4F34-A276-7BFBB157341B}" srcOrd="0" destOrd="0" presId="urn:microsoft.com/office/officeart/2005/8/layout/cycle2"/>
    <dgm:cxn modelId="{3E0BBA54-903D-4250-A8A8-5FDC81EA2F90}" type="presOf" srcId="{E3570215-8F1F-4570-89E4-498298DEC5F7}" destId="{9038723E-61DC-46B8-BA9F-422BB8902D10}" srcOrd="0" destOrd="0" presId="urn:microsoft.com/office/officeart/2005/8/layout/cycle2"/>
    <dgm:cxn modelId="{169CE156-5931-4409-90A3-9A4DBC250F72}" type="presOf" srcId="{73DD7EC3-28BC-463B-9AC9-C577BC91DBB1}" destId="{8F6B87E2-F315-4AF5-8D9C-33586E14B5E0}" srcOrd="0" destOrd="0" presId="urn:microsoft.com/office/officeart/2005/8/layout/cycle2"/>
    <dgm:cxn modelId="{4ACEE756-6128-43D8-A799-EA71B297918C}" type="presOf" srcId="{34C46D50-B81B-4C86-A66A-68C2E728C204}" destId="{BDD577A0-A197-49F2-A075-8CBFA60A540B}" srcOrd="0" destOrd="0" presId="urn:microsoft.com/office/officeart/2005/8/layout/cycle2"/>
    <dgm:cxn modelId="{12F11F8D-92F3-46BA-BDE5-3E5613618E56}" srcId="{3BBF7D76-EDF6-414F-9F33-18B59D1E7AED}" destId="{7605DF36-3D34-4849-BF93-9772F006F9FA}" srcOrd="6" destOrd="0" parTransId="{1993AF26-0E54-4440-840E-02E4C4BC9935}" sibTransId="{6DF38F66-4130-4384-9133-950FB067BE00}"/>
    <dgm:cxn modelId="{6001FF90-3D19-41BB-A765-9344C1C08502}" srcId="{3BBF7D76-EDF6-414F-9F33-18B59D1E7AED}" destId="{E3570215-8F1F-4570-89E4-498298DEC5F7}" srcOrd="4" destOrd="0" parTransId="{FA50BCC0-4DAA-4197-94E1-30AC56318DAB}" sibTransId="{B8EAFBCF-9C32-4223-9179-42CF69BBAB4C}"/>
    <dgm:cxn modelId="{F9FECD92-2960-4003-8089-8F3E2900A8BA}" srcId="{3BBF7D76-EDF6-414F-9F33-18B59D1E7AED}" destId="{73DD7EC3-28BC-463B-9AC9-C577BC91DBB1}" srcOrd="5" destOrd="0" parTransId="{ED007FDB-095C-4FC7-B1F6-E863D66531EF}" sibTransId="{7813DDF0-2EB4-4C77-B78F-BF98EFB8A727}"/>
    <dgm:cxn modelId="{2E29159A-AD24-4AF0-8ED1-67B0E9175D74}" type="presOf" srcId="{4831EB81-9C7B-42EF-A646-C4939979A592}" destId="{46C52154-D32D-4A6A-997A-9A30F809D97E}" srcOrd="0" destOrd="0" presId="urn:microsoft.com/office/officeart/2005/8/layout/cycle2"/>
    <dgm:cxn modelId="{ACDCD79C-812C-4B0A-B4D2-5B0DE59BDE4F}" type="presOf" srcId="{3112D7D9-6FE2-4141-9271-023161A9F36A}" destId="{4731D195-998D-42F4-8C23-842F3CA3C5F6}" srcOrd="0" destOrd="0" presId="urn:microsoft.com/office/officeart/2005/8/layout/cycle2"/>
    <dgm:cxn modelId="{084B82AE-D936-4178-9169-FD0CA6381958}" type="presOf" srcId="{BFF5DAE5-DF24-439A-A5D0-CFC2539CB9ED}" destId="{2A9A3103-D0A8-4A4F-A284-CB5A70879E03}" srcOrd="1" destOrd="0" presId="urn:microsoft.com/office/officeart/2005/8/layout/cycle2"/>
    <dgm:cxn modelId="{48BAE2B0-5C22-4DC9-BCB5-8A1EE108FE2C}" type="presOf" srcId="{09B86321-C99B-4AC3-B6C6-3FA09B5C99E7}" destId="{2848E06B-B954-486A-9C65-2A45B77556E3}" srcOrd="0" destOrd="0" presId="urn:microsoft.com/office/officeart/2005/8/layout/cycle2"/>
    <dgm:cxn modelId="{6F77EBB3-4EDE-4C6B-A335-812624893FE5}" type="presOf" srcId="{6DF38F66-4130-4384-9133-950FB067BE00}" destId="{333BADD4-1A5E-4E79-AAF4-CDE4E5C3A843}" srcOrd="1" destOrd="0" presId="urn:microsoft.com/office/officeart/2005/8/layout/cycle2"/>
    <dgm:cxn modelId="{79E67FB4-7260-42ED-8B5A-849CFC968D60}" srcId="{3BBF7D76-EDF6-414F-9F33-18B59D1E7AED}" destId="{09B86321-C99B-4AC3-B6C6-3FA09B5C99E7}" srcOrd="2" destOrd="0" parTransId="{110933F7-36B3-46CB-9FE1-7BD98679DF81}" sibTransId="{F5B2D9F8-92EB-4BE2-87F2-9C92976C6CAD}"/>
    <dgm:cxn modelId="{DE9DE5B7-76DC-4F27-867B-E11DC2D7950B}" type="presOf" srcId="{BFFA3AB5-029F-42CB-A003-C361DA3BB516}" destId="{BB98C109-23A7-4211-8C7F-0D85CC9DC675}" srcOrd="0" destOrd="0" presId="urn:microsoft.com/office/officeart/2005/8/layout/cycle2"/>
    <dgm:cxn modelId="{652F97B9-9F2B-40C8-9DDD-FEF28F0F9EE9}" srcId="{3BBF7D76-EDF6-414F-9F33-18B59D1E7AED}" destId="{50B1969B-2227-4C5B-8729-8F6922CA7355}" srcOrd="7" destOrd="0" parTransId="{0847B34E-6686-4B44-9C2A-8EE4CCA3B733}" sibTransId="{BFF5DAE5-DF24-439A-A5D0-CFC2539CB9ED}"/>
    <dgm:cxn modelId="{203DEDBB-4E93-4B33-8116-678BEDF40C26}" srcId="{3BBF7D76-EDF6-414F-9F33-18B59D1E7AED}" destId="{34C46D50-B81B-4C86-A66A-68C2E728C204}" srcOrd="0" destOrd="0" parTransId="{CF6B479D-E012-45F7-AEC3-80BBE2285C9B}" sibTransId="{0440BB7D-3725-4182-A604-47B51C0CC2CB}"/>
    <dgm:cxn modelId="{3BDD67DD-F426-45F2-B37F-9E566470E13A}" type="presOf" srcId="{50B1969B-2227-4C5B-8729-8F6922CA7355}" destId="{5AD8558D-39B2-4DBB-8472-046CC1633EB7}" srcOrd="0" destOrd="0" presId="urn:microsoft.com/office/officeart/2005/8/layout/cycle2"/>
    <dgm:cxn modelId="{F73B24E5-659F-45EA-99D2-ACF74B981960}" type="presOf" srcId="{77697FE5-4279-432B-82D7-2C9B626E6F1D}" destId="{EAC94C87-52D2-4168-954A-D41A6A6F74DE}" srcOrd="0" destOrd="0" presId="urn:microsoft.com/office/officeart/2005/8/layout/cycle2"/>
    <dgm:cxn modelId="{AEA1A3E6-7894-4E02-8B83-67B2A2ED4FCB}" type="presOf" srcId="{7605DF36-3D34-4849-BF93-9772F006F9FA}" destId="{1843C2A6-D9DE-40B9-B44A-70BF411C8CA7}" srcOrd="0" destOrd="0" presId="urn:microsoft.com/office/officeart/2005/8/layout/cycle2"/>
    <dgm:cxn modelId="{6CE2659B-5C7B-4C9A-9E50-D7764BB0636B}" type="presParOf" srcId="{639543B1-FF89-44F1-94DD-F0B60E5E85F5}" destId="{BDD577A0-A197-49F2-A075-8CBFA60A540B}" srcOrd="0" destOrd="0" presId="urn:microsoft.com/office/officeart/2005/8/layout/cycle2"/>
    <dgm:cxn modelId="{0DC299E2-0AE4-4ADB-932C-8A541215CF4B}" type="presParOf" srcId="{639543B1-FF89-44F1-94DD-F0B60E5E85F5}" destId="{215BA699-FDBD-4552-8FE9-484780FFC85D}" srcOrd="1" destOrd="0" presId="urn:microsoft.com/office/officeart/2005/8/layout/cycle2"/>
    <dgm:cxn modelId="{9095B1F4-16B2-4F01-9B82-A50C73362170}" type="presParOf" srcId="{215BA699-FDBD-4552-8FE9-484780FFC85D}" destId="{4986DFAE-5E62-4AF6-9095-4C803F66F839}" srcOrd="0" destOrd="0" presId="urn:microsoft.com/office/officeart/2005/8/layout/cycle2"/>
    <dgm:cxn modelId="{F9D69679-3504-4BF9-9AEC-BF742FABF173}" type="presParOf" srcId="{639543B1-FF89-44F1-94DD-F0B60E5E85F5}" destId="{BB98C109-23A7-4211-8C7F-0D85CC9DC675}" srcOrd="2" destOrd="0" presId="urn:microsoft.com/office/officeart/2005/8/layout/cycle2"/>
    <dgm:cxn modelId="{D1AF9D34-10D6-46C1-8E79-E4EF79700630}" type="presParOf" srcId="{639543B1-FF89-44F1-94DD-F0B60E5E85F5}" destId="{46C52154-D32D-4A6A-997A-9A30F809D97E}" srcOrd="3" destOrd="0" presId="urn:microsoft.com/office/officeart/2005/8/layout/cycle2"/>
    <dgm:cxn modelId="{BB5B6162-DCCD-444D-B103-91B4E12C92E3}" type="presParOf" srcId="{46C52154-D32D-4A6A-997A-9A30F809D97E}" destId="{3CE67631-0ED8-42EE-A5FD-D89B0E945C7F}" srcOrd="0" destOrd="0" presId="urn:microsoft.com/office/officeart/2005/8/layout/cycle2"/>
    <dgm:cxn modelId="{8C867412-21F5-48B6-8CE7-15B000109109}" type="presParOf" srcId="{639543B1-FF89-44F1-94DD-F0B60E5E85F5}" destId="{2848E06B-B954-486A-9C65-2A45B77556E3}" srcOrd="4" destOrd="0" presId="urn:microsoft.com/office/officeart/2005/8/layout/cycle2"/>
    <dgm:cxn modelId="{4C405C6D-90F0-4678-BDE9-FAA925ACC7BA}" type="presParOf" srcId="{639543B1-FF89-44F1-94DD-F0B60E5E85F5}" destId="{0DF72DFA-D75C-4C22-83A5-65CF98CAED35}" srcOrd="5" destOrd="0" presId="urn:microsoft.com/office/officeart/2005/8/layout/cycle2"/>
    <dgm:cxn modelId="{4E2AC7C5-DC73-4B10-88EB-5CD89B9C6C37}" type="presParOf" srcId="{0DF72DFA-D75C-4C22-83A5-65CF98CAED35}" destId="{C2E160F0-C9BF-43FA-ABCD-5C05100D86DB}" srcOrd="0" destOrd="0" presId="urn:microsoft.com/office/officeart/2005/8/layout/cycle2"/>
    <dgm:cxn modelId="{D64F6E66-EA8F-4A82-A77E-83C343EEAFB9}" type="presParOf" srcId="{639543B1-FF89-44F1-94DD-F0B60E5E85F5}" destId="{EAC94C87-52D2-4168-954A-D41A6A6F74DE}" srcOrd="6" destOrd="0" presId="urn:microsoft.com/office/officeart/2005/8/layout/cycle2"/>
    <dgm:cxn modelId="{BA7526C9-13E7-432A-839D-BA4F82392565}" type="presParOf" srcId="{639543B1-FF89-44F1-94DD-F0B60E5E85F5}" destId="{4731D195-998D-42F4-8C23-842F3CA3C5F6}" srcOrd="7" destOrd="0" presId="urn:microsoft.com/office/officeart/2005/8/layout/cycle2"/>
    <dgm:cxn modelId="{6BCD3FF1-E377-4CB2-AE5C-C08BE422947C}" type="presParOf" srcId="{4731D195-998D-42F4-8C23-842F3CA3C5F6}" destId="{A112C3BA-BAE4-4502-98BC-A9B6A2AA96D6}" srcOrd="0" destOrd="0" presId="urn:microsoft.com/office/officeart/2005/8/layout/cycle2"/>
    <dgm:cxn modelId="{33ADB59B-C222-423C-8A0A-E80828AA5B53}" type="presParOf" srcId="{639543B1-FF89-44F1-94DD-F0B60E5E85F5}" destId="{9038723E-61DC-46B8-BA9F-422BB8902D10}" srcOrd="8" destOrd="0" presId="urn:microsoft.com/office/officeart/2005/8/layout/cycle2"/>
    <dgm:cxn modelId="{2A5F4D88-2896-4D3C-AC9A-5EEAB0FFA43B}" type="presParOf" srcId="{639543B1-FF89-44F1-94DD-F0B60E5E85F5}" destId="{726C01E0-C222-4DA3-8B76-F90F9979D0AB}" srcOrd="9" destOrd="0" presId="urn:microsoft.com/office/officeart/2005/8/layout/cycle2"/>
    <dgm:cxn modelId="{80991C24-B9B0-4B65-81D4-28670277843A}" type="presParOf" srcId="{726C01E0-C222-4DA3-8B76-F90F9979D0AB}" destId="{576885C9-7A0B-45E0-A548-3FEDE73B8FC3}" srcOrd="0" destOrd="0" presId="urn:microsoft.com/office/officeart/2005/8/layout/cycle2"/>
    <dgm:cxn modelId="{45B912F4-4544-4B63-8977-B8FC4C0FC111}" type="presParOf" srcId="{639543B1-FF89-44F1-94DD-F0B60E5E85F5}" destId="{8F6B87E2-F315-4AF5-8D9C-33586E14B5E0}" srcOrd="10" destOrd="0" presId="urn:microsoft.com/office/officeart/2005/8/layout/cycle2"/>
    <dgm:cxn modelId="{4979E48A-4DB3-450B-ADE1-2653DFF253B2}" type="presParOf" srcId="{639543B1-FF89-44F1-94DD-F0B60E5E85F5}" destId="{6AA3540A-D13F-4F34-A276-7BFBB157341B}" srcOrd="11" destOrd="0" presId="urn:microsoft.com/office/officeart/2005/8/layout/cycle2"/>
    <dgm:cxn modelId="{CDE62E7C-D4DD-4708-A51C-02C4B1963F7E}" type="presParOf" srcId="{6AA3540A-D13F-4F34-A276-7BFBB157341B}" destId="{4D3EA54F-886D-4A65-B888-C12C0C325986}" srcOrd="0" destOrd="0" presId="urn:microsoft.com/office/officeart/2005/8/layout/cycle2"/>
    <dgm:cxn modelId="{3591E54D-8576-4E99-B675-6DD4A5675625}" type="presParOf" srcId="{639543B1-FF89-44F1-94DD-F0B60E5E85F5}" destId="{1843C2A6-D9DE-40B9-B44A-70BF411C8CA7}" srcOrd="12" destOrd="0" presId="urn:microsoft.com/office/officeart/2005/8/layout/cycle2"/>
    <dgm:cxn modelId="{87CCD3A8-E3AA-4574-8175-5F46D40B60D2}" type="presParOf" srcId="{639543B1-FF89-44F1-94DD-F0B60E5E85F5}" destId="{3884AA62-198E-41E9-BDF8-B36564752DB6}" srcOrd="13" destOrd="0" presId="urn:microsoft.com/office/officeart/2005/8/layout/cycle2"/>
    <dgm:cxn modelId="{E0B38598-68EE-4FE4-B5AD-2771F6570B98}" type="presParOf" srcId="{3884AA62-198E-41E9-BDF8-B36564752DB6}" destId="{333BADD4-1A5E-4E79-AAF4-CDE4E5C3A843}" srcOrd="0" destOrd="0" presId="urn:microsoft.com/office/officeart/2005/8/layout/cycle2"/>
    <dgm:cxn modelId="{4E622AB6-694B-4EBE-9591-6E4FB98A2CB3}" type="presParOf" srcId="{639543B1-FF89-44F1-94DD-F0B60E5E85F5}" destId="{5AD8558D-39B2-4DBB-8472-046CC1633EB7}" srcOrd="14" destOrd="0" presId="urn:microsoft.com/office/officeart/2005/8/layout/cycle2"/>
    <dgm:cxn modelId="{81B1607F-E8FA-4294-AB7F-AA50B7997B59}" type="presParOf" srcId="{639543B1-FF89-44F1-94DD-F0B60E5E85F5}" destId="{1B82BD6E-1AC0-49FF-B7AD-89E7C5E5FB6B}" srcOrd="15" destOrd="0" presId="urn:microsoft.com/office/officeart/2005/8/layout/cycle2"/>
    <dgm:cxn modelId="{15F6A065-AFAD-4BC0-8624-203E6F15FC74}" type="presParOf" srcId="{1B82BD6E-1AC0-49FF-B7AD-89E7C5E5FB6B}" destId="{2A9A3103-D0A8-4A4F-A284-CB5A70879E03}"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577A0-A197-49F2-A075-8CBFA60A540B}">
      <dsp:nvSpPr>
        <dsp:cNvPr id="0" name=""/>
        <dsp:cNvSpPr/>
      </dsp:nvSpPr>
      <dsp:spPr>
        <a:xfrm>
          <a:off x="2504436" y="1360"/>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Arduino Uno Kart-Klon</a:t>
          </a:r>
          <a:endParaRPr lang="en-US" sz="800" kern="1200"/>
        </a:p>
      </dsp:txBody>
      <dsp:txXfrm>
        <a:off x="2633784" y="130708"/>
        <a:ext cx="624545" cy="624545"/>
      </dsp:txXfrm>
    </dsp:sp>
    <dsp:sp modelId="{215BA699-FDBD-4552-8FE9-484780FFC85D}">
      <dsp:nvSpPr>
        <dsp:cNvPr id="0" name=""/>
        <dsp:cNvSpPr/>
      </dsp:nvSpPr>
      <dsp:spPr>
        <a:xfrm rot="1350000">
          <a:off x="3435148" y="545138"/>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437828" y="591283"/>
        <a:ext cx="164315" cy="178856"/>
      </dsp:txXfrm>
    </dsp:sp>
    <dsp:sp modelId="{BB98C109-23A7-4211-8C7F-0D85CC9DC675}">
      <dsp:nvSpPr>
        <dsp:cNvPr id="0" name=""/>
        <dsp:cNvSpPr/>
      </dsp:nvSpPr>
      <dsp:spPr>
        <a:xfrm>
          <a:off x="3729631" y="508853"/>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Breadboard Mini</a:t>
          </a:r>
          <a:endParaRPr lang="en-US" sz="800" kern="1200"/>
        </a:p>
      </dsp:txBody>
      <dsp:txXfrm>
        <a:off x="3858979" y="638201"/>
        <a:ext cx="624545" cy="624545"/>
      </dsp:txXfrm>
    </dsp:sp>
    <dsp:sp modelId="{46C52154-D32D-4A6A-997A-9A30F809D97E}">
      <dsp:nvSpPr>
        <dsp:cNvPr id="0" name=""/>
        <dsp:cNvSpPr/>
      </dsp:nvSpPr>
      <dsp:spPr>
        <a:xfrm rot="4050000">
          <a:off x="4305087" y="1407886"/>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326823" y="1434975"/>
        <a:ext cx="164315" cy="178856"/>
      </dsp:txXfrm>
    </dsp:sp>
    <dsp:sp modelId="{2848E06B-B954-486A-9C65-2A45B77556E3}">
      <dsp:nvSpPr>
        <dsp:cNvPr id="0" name=""/>
        <dsp:cNvSpPr/>
      </dsp:nvSpPr>
      <dsp:spPr>
        <a:xfrm>
          <a:off x="4237123" y="1734048"/>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Servo Motor(2)</a:t>
          </a:r>
          <a:endParaRPr lang="en-US" sz="800" kern="1200"/>
        </a:p>
      </dsp:txBody>
      <dsp:txXfrm>
        <a:off x="4366471" y="1863396"/>
        <a:ext cx="624545" cy="624545"/>
      </dsp:txXfrm>
    </dsp:sp>
    <dsp:sp modelId="{0DF72DFA-D75C-4C22-83A5-65CF98CAED35}">
      <dsp:nvSpPr>
        <dsp:cNvPr id="0" name=""/>
        <dsp:cNvSpPr/>
      </dsp:nvSpPr>
      <dsp:spPr>
        <a:xfrm rot="6750000">
          <a:off x="4310172" y="2633081"/>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4358857" y="2660170"/>
        <a:ext cx="164315" cy="178856"/>
      </dsp:txXfrm>
    </dsp:sp>
    <dsp:sp modelId="{EAC94C87-52D2-4168-954A-D41A6A6F74DE}">
      <dsp:nvSpPr>
        <dsp:cNvPr id="0" name=""/>
        <dsp:cNvSpPr/>
      </dsp:nvSpPr>
      <dsp:spPr>
        <a:xfrm>
          <a:off x="3729631" y="2959243"/>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Arduino 3 Renkli Led Modülü (KY-009)</a:t>
          </a:r>
          <a:endParaRPr lang="en-US" sz="800" kern="1200"/>
        </a:p>
      </dsp:txBody>
      <dsp:txXfrm>
        <a:off x="3858979" y="3088591"/>
        <a:ext cx="624545" cy="624545"/>
      </dsp:txXfrm>
    </dsp:sp>
    <dsp:sp modelId="{4731D195-998D-42F4-8C23-842F3CA3C5F6}">
      <dsp:nvSpPr>
        <dsp:cNvPr id="0" name=""/>
        <dsp:cNvSpPr/>
      </dsp:nvSpPr>
      <dsp:spPr>
        <a:xfrm rot="9450000">
          <a:off x="3447423" y="3503020"/>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515164" y="3549165"/>
        <a:ext cx="164315" cy="178856"/>
      </dsp:txXfrm>
    </dsp:sp>
    <dsp:sp modelId="{9038723E-61DC-46B8-BA9F-422BB8902D10}">
      <dsp:nvSpPr>
        <dsp:cNvPr id="0" name=""/>
        <dsp:cNvSpPr/>
      </dsp:nvSpPr>
      <dsp:spPr>
        <a:xfrm>
          <a:off x="2504436" y="3466735"/>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Bluetooth Modülü (HC05)</a:t>
          </a:r>
          <a:endParaRPr lang="en-US" sz="800" kern="1200"/>
        </a:p>
      </dsp:txBody>
      <dsp:txXfrm>
        <a:off x="2633784" y="3596083"/>
        <a:ext cx="624545" cy="624545"/>
      </dsp:txXfrm>
    </dsp:sp>
    <dsp:sp modelId="{726C01E0-C222-4DA3-8B76-F90F9979D0AB}">
      <dsp:nvSpPr>
        <dsp:cNvPr id="0" name=""/>
        <dsp:cNvSpPr/>
      </dsp:nvSpPr>
      <dsp:spPr>
        <a:xfrm rot="12150000">
          <a:off x="2222228" y="3508105"/>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289969" y="3581198"/>
        <a:ext cx="164315" cy="178856"/>
      </dsp:txXfrm>
    </dsp:sp>
    <dsp:sp modelId="{8F6B87E2-F315-4AF5-8D9C-33586E14B5E0}">
      <dsp:nvSpPr>
        <dsp:cNvPr id="0" name=""/>
        <dsp:cNvSpPr/>
      </dsp:nvSpPr>
      <dsp:spPr>
        <a:xfrm>
          <a:off x="1279241" y="2959243"/>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Arduino Buzzer Kart</a:t>
          </a:r>
          <a:endParaRPr lang="en-US" sz="800" kern="1200"/>
        </a:p>
      </dsp:txBody>
      <dsp:txXfrm>
        <a:off x="1408589" y="3088591"/>
        <a:ext cx="624545" cy="624545"/>
      </dsp:txXfrm>
    </dsp:sp>
    <dsp:sp modelId="{6AA3540A-D13F-4F34-A276-7BFBB157341B}">
      <dsp:nvSpPr>
        <dsp:cNvPr id="0" name=""/>
        <dsp:cNvSpPr/>
      </dsp:nvSpPr>
      <dsp:spPr>
        <a:xfrm rot="14850000">
          <a:off x="1352289" y="2645357"/>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1400974" y="2737506"/>
        <a:ext cx="164315" cy="178856"/>
      </dsp:txXfrm>
    </dsp:sp>
    <dsp:sp modelId="{1843C2A6-D9DE-40B9-B44A-70BF411C8CA7}">
      <dsp:nvSpPr>
        <dsp:cNvPr id="0" name=""/>
        <dsp:cNvSpPr/>
      </dsp:nvSpPr>
      <dsp:spPr>
        <a:xfrm>
          <a:off x="771748" y="1734048"/>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Ağırlık Sensörü ve Modül Ağırlık Takımı</a:t>
          </a:r>
          <a:endParaRPr lang="en-US" sz="800" kern="1200"/>
        </a:p>
      </dsp:txBody>
      <dsp:txXfrm>
        <a:off x="901096" y="1863396"/>
        <a:ext cx="624545" cy="624545"/>
      </dsp:txXfrm>
    </dsp:sp>
    <dsp:sp modelId="{3884AA62-198E-41E9-BDF8-B36564752DB6}">
      <dsp:nvSpPr>
        <dsp:cNvPr id="0" name=""/>
        <dsp:cNvSpPr/>
      </dsp:nvSpPr>
      <dsp:spPr>
        <a:xfrm rot="17550000">
          <a:off x="1347205" y="1420162"/>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368941" y="1512311"/>
        <a:ext cx="164315" cy="178856"/>
      </dsp:txXfrm>
    </dsp:sp>
    <dsp:sp modelId="{5AD8558D-39B2-4DBB-8472-046CC1633EB7}">
      <dsp:nvSpPr>
        <dsp:cNvPr id="0" name=""/>
        <dsp:cNvSpPr/>
      </dsp:nvSpPr>
      <dsp:spPr>
        <a:xfrm>
          <a:off x="1279241" y="508853"/>
          <a:ext cx="883241" cy="88324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tr-TR" sz="800" b="1" kern="1200"/>
            <a:t>Dişi-Erkek ve Erkek-Erkek Bağlantı Kabloları</a:t>
          </a:r>
          <a:endParaRPr lang="en-US" sz="800" kern="1200"/>
        </a:p>
      </dsp:txBody>
      <dsp:txXfrm>
        <a:off x="1408589" y="638201"/>
        <a:ext cx="624545" cy="624545"/>
      </dsp:txXfrm>
    </dsp:sp>
    <dsp:sp modelId="{1B82BD6E-1AC0-49FF-B7AD-89E7C5E5FB6B}">
      <dsp:nvSpPr>
        <dsp:cNvPr id="0" name=""/>
        <dsp:cNvSpPr/>
      </dsp:nvSpPr>
      <dsp:spPr>
        <a:xfrm rot="20250000">
          <a:off x="2209953" y="550223"/>
          <a:ext cx="234736" cy="29809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212633" y="623316"/>
        <a:ext cx="164315" cy="17885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F188A8-5635-FA58-88CF-998A957B97C7}"/>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6848F4C-796B-A107-1DA9-723DBF1CD9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C83033F4-70DE-9F6E-2D1E-742F25D15204}"/>
              </a:ext>
            </a:extLst>
          </p:cNvPr>
          <p:cNvSpPr>
            <a:spLocks noGrp="1"/>
          </p:cNvSpPr>
          <p:nvPr>
            <p:ph type="dt" sz="half" idx="10"/>
          </p:nvPr>
        </p:nvSpPr>
        <p:spPr/>
        <p:txBody>
          <a:bodyPr/>
          <a:lstStyle/>
          <a:p>
            <a:fld id="{AF6F92AB-8D3E-4DA1-9C86-877E615AC642}" type="datetimeFigureOut">
              <a:rPr lang="tr-TR" smtClean="0"/>
              <a:t>19.05.2024</a:t>
            </a:fld>
            <a:endParaRPr lang="tr-TR"/>
          </a:p>
        </p:txBody>
      </p:sp>
      <p:sp>
        <p:nvSpPr>
          <p:cNvPr id="5" name="Alt Bilgi Yer Tutucusu 4">
            <a:extLst>
              <a:ext uri="{FF2B5EF4-FFF2-40B4-BE49-F238E27FC236}">
                <a16:creationId xmlns:a16="http://schemas.microsoft.com/office/drawing/2014/main" id="{D93B50F1-DD71-14C5-A057-CED59243899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32FFB0A-F124-5E91-6923-05A5F84ABEE1}"/>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694356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167E00-585F-11D7-790B-F43D171B888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2E6533DA-AD24-5AD0-3D98-BDC9CC4DF42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BC27C44-272E-8218-EBE7-979B7BA0726C}"/>
              </a:ext>
            </a:extLst>
          </p:cNvPr>
          <p:cNvSpPr>
            <a:spLocks noGrp="1"/>
          </p:cNvSpPr>
          <p:nvPr>
            <p:ph type="dt" sz="half" idx="10"/>
          </p:nvPr>
        </p:nvSpPr>
        <p:spPr/>
        <p:txBody>
          <a:bodyPr/>
          <a:lstStyle/>
          <a:p>
            <a:fld id="{AF6F92AB-8D3E-4DA1-9C86-877E615AC642}" type="datetimeFigureOut">
              <a:rPr lang="tr-TR" smtClean="0"/>
              <a:t>19.05.2024</a:t>
            </a:fld>
            <a:endParaRPr lang="tr-TR"/>
          </a:p>
        </p:txBody>
      </p:sp>
      <p:sp>
        <p:nvSpPr>
          <p:cNvPr id="5" name="Alt Bilgi Yer Tutucusu 4">
            <a:extLst>
              <a:ext uri="{FF2B5EF4-FFF2-40B4-BE49-F238E27FC236}">
                <a16:creationId xmlns:a16="http://schemas.microsoft.com/office/drawing/2014/main" id="{85297539-0A81-82AD-5A81-0F12745DCB9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AD8779C-9DF8-E0E3-54FB-9FAD1BD57625}"/>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1598164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5878BBDD-F20E-104B-1172-87CDC4F2DB1A}"/>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27768047-2F6C-6FEC-4B16-C3C54400354B}"/>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A0F2E6D-7620-1715-8620-4A8B97DE8574}"/>
              </a:ext>
            </a:extLst>
          </p:cNvPr>
          <p:cNvSpPr>
            <a:spLocks noGrp="1"/>
          </p:cNvSpPr>
          <p:nvPr>
            <p:ph type="dt" sz="half" idx="10"/>
          </p:nvPr>
        </p:nvSpPr>
        <p:spPr/>
        <p:txBody>
          <a:bodyPr/>
          <a:lstStyle/>
          <a:p>
            <a:fld id="{AF6F92AB-8D3E-4DA1-9C86-877E615AC642}" type="datetimeFigureOut">
              <a:rPr lang="tr-TR" smtClean="0"/>
              <a:t>19.05.2024</a:t>
            </a:fld>
            <a:endParaRPr lang="tr-TR"/>
          </a:p>
        </p:txBody>
      </p:sp>
      <p:sp>
        <p:nvSpPr>
          <p:cNvPr id="5" name="Alt Bilgi Yer Tutucusu 4">
            <a:extLst>
              <a:ext uri="{FF2B5EF4-FFF2-40B4-BE49-F238E27FC236}">
                <a16:creationId xmlns:a16="http://schemas.microsoft.com/office/drawing/2014/main" id="{E0A55A52-7B09-5DEA-901C-3E3E003DCAD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1C14509-6A6D-2161-8CBB-220A8C1AF70B}"/>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2944381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9F704F-0E18-7A8B-5025-7C2934321F5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404F9AC-E252-EDD9-F706-EE3FD123B2E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ABDFC34-5C7B-B902-040F-BF3047A6F36C}"/>
              </a:ext>
            </a:extLst>
          </p:cNvPr>
          <p:cNvSpPr>
            <a:spLocks noGrp="1"/>
          </p:cNvSpPr>
          <p:nvPr>
            <p:ph type="dt" sz="half" idx="10"/>
          </p:nvPr>
        </p:nvSpPr>
        <p:spPr/>
        <p:txBody>
          <a:bodyPr/>
          <a:lstStyle/>
          <a:p>
            <a:fld id="{AF6F92AB-8D3E-4DA1-9C86-877E615AC642}" type="datetimeFigureOut">
              <a:rPr lang="tr-TR" smtClean="0"/>
              <a:t>19.05.2024</a:t>
            </a:fld>
            <a:endParaRPr lang="tr-TR"/>
          </a:p>
        </p:txBody>
      </p:sp>
      <p:sp>
        <p:nvSpPr>
          <p:cNvPr id="5" name="Alt Bilgi Yer Tutucusu 4">
            <a:extLst>
              <a:ext uri="{FF2B5EF4-FFF2-40B4-BE49-F238E27FC236}">
                <a16:creationId xmlns:a16="http://schemas.microsoft.com/office/drawing/2014/main" id="{7F36F36F-DAF2-2FF7-F3A1-54B69E0831B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035687F-311C-7C98-3072-4BE3785BC8DB}"/>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28136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649595-8723-86B2-1A0D-409C2E6691C7}"/>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F2C4B6E-C7CC-B982-F122-AA32A34A97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889059B-B5E1-217B-F7EC-D8CE4ED10CE7}"/>
              </a:ext>
            </a:extLst>
          </p:cNvPr>
          <p:cNvSpPr>
            <a:spLocks noGrp="1"/>
          </p:cNvSpPr>
          <p:nvPr>
            <p:ph type="dt" sz="half" idx="10"/>
          </p:nvPr>
        </p:nvSpPr>
        <p:spPr/>
        <p:txBody>
          <a:bodyPr/>
          <a:lstStyle/>
          <a:p>
            <a:fld id="{AF6F92AB-8D3E-4DA1-9C86-877E615AC642}" type="datetimeFigureOut">
              <a:rPr lang="tr-TR" smtClean="0"/>
              <a:t>19.05.2024</a:t>
            </a:fld>
            <a:endParaRPr lang="tr-TR"/>
          </a:p>
        </p:txBody>
      </p:sp>
      <p:sp>
        <p:nvSpPr>
          <p:cNvPr id="5" name="Alt Bilgi Yer Tutucusu 4">
            <a:extLst>
              <a:ext uri="{FF2B5EF4-FFF2-40B4-BE49-F238E27FC236}">
                <a16:creationId xmlns:a16="http://schemas.microsoft.com/office/drawing/2014/main" id="{F0AA43FA-8F8E-632A-BD5C-5D5978EB87E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F8F7611-6CAF-77E1-5CA3-7125D8B5905E}"/>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3234683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2518B0-196B-65B1-74B0-14E36C06294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01C1888-4C12-00F2-545B-B839B47CE18D}"/>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02A8D98-C270-9869-D994-84419019E83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DB5F41E2-C72E-DA31-4410-AAD7AA84FE0F}"/>
              </a:ext>
            </a:extLst>
          </p:cNvPr>
          <p:cNvSpPr>
            <a:spLocks noGrp="1"/>
          </p:cNvSpPr>
          <p:nvPr>
            <p:ph type="dt" sz="half" idx="10"/>
          </p:nvPr>
        </p:nvSpPr>
        <p:spPr/>
        <p:txBody>
          <a:bodyPr/>
          <a:lstStyle/>
          <a:p>
            <a:fld id="{AF6F92AB-8D3E-4DA1-9C86-877E615AC642}" type="datetimeFigureOut">
              <a:rPr lang="tr-TR" smtClean="0"/>
              <a:t>19.05.2024</a:t>
            </a:fld>
            <a:endParaRPr lang="tr-TR"/>
          </a:p>
        </p:txBody>
      </p:sp>
      <p:sp>
        <p:nvSpPr>
          <p:cNvPr id="6" name="Alt Bilgi Yer Tutucusu 5">
            <a:extLst>
              <a:ext uri="{FF2B5EF4-FFF2-40B4-BE49-F238E27FC236}">
                <a16:creationId xmlns:a16="http://schemas.microsoft.com/office/drawing/2014/main" id="{E6ED1325-8015-32B0-F6F1-07AB7ED7016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71EC02-EB8A-2B03-FD45-71038290A1C7}"/>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2403441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523E9D-82DD-5642-329B-828383C33C61}"/>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02BE696-53BA-467C-4E09-FD610CB911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7C8E3579-3AD7-CC6D-5A2D-D63F5D9DAAA1}"/>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031F0D0-F380-EABF-AA9E-DA4DA89D0F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3CE96EE-C77B-A89A-09EF-0660890C0CBE}"/>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30BF54D-3C09-0871-B8F2-7BDBFC2420B3}"/>
              </a:ext>
            </a:extLst>
          </p:cNvPr>
          <p:cNvSpPr>
            <a:spLocks noGrp="1"/>
          </p:cNvSpPr>
          <p:nvPr>
            <p:ph type="dt" sz="half" idx="10"/>
          </p:nvPr>
        </p:nvSpPr>
        <p:spPr/>
        <p:txBody>
          <a:bodyPr/>
          <a:lstStyle/>
          <a:p>
            <a:fld id="{AF6F92AB-8D3E-4DA1-9C86-877E615AC642}" type="datetimeFigureOut">
              <a:rPr lang="tr-TR" smtClean="0"/>
              <a:t>19.05.2024</a:t>
            </a:fld>
            <a:endParaRPr lang="tr-TR"/>
          </a:p>
        </p:txBody>
      </p:sp>
      <p:sp>
        <p:nvSpPr>
          <p:cNvPr id="8" name="Alt Bilgi Yer Tutucusu 7">
            <a:extLst>
              <a:ext uri="{FF2B5EF4-FFF2-40B4-BE49-F238E27FC236}">
                <a16:creationId xmlns:a16="http://schemas.microsoft.com/office/drawing/2014/main" id="{05E2C915-440B-6F92-CEDD-C6F341B9DF21}"/>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CC3E89FD-7949-226B-ABA7-A9C1B34642FB}"/>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1541155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0E9F74-8FF5-B2CA-FCA2-5F42AE5E1AF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8B3ADFA4-22F6-73F2-9125-8BEF16A837A4}"/>
              </a:ext>
            </a:extLst>
          </p:cNvPr>
          <p:cNvSpPr>
            <a:spLocks noGrp="1"/>
          </p:cNvSpPr>
          <p:nvPr>
            <p:ph type="dt" sz="half" idx="10"/>
          </p:nvPr>
        </p:nvSpPr>
        <p:spPr/>
        <p:txBody>
          <a:bodyPr/>
          <a:lstStyle/>
          <a:p>
            <a:fld id="{AF6F92AB-8D3E-4DA1-9C86-877E615AC642}" type="datetimeFigureOut">
              <a:rPr lang="tr-TR" smtClean="0"/>
              <a:t>19.05.2024</a:t>
            </a:fld>
            <a:endParaRPr lang="tr-TR"/>
          </a:p>
        </p:txBody>
      </p:sp>
      <p:sp>
        <p:nvSpPr>
          <p:cNvPr id="4" name="Alt Bilgi Yer Tutucusu 3">
            <a:extLst>
              <a:ext uri="{FF2B5EF4-FFF2-40B4-BE49-F238E27FC236}">
                <a16:creationId xmlns:a16="http://schemas.microsoft.com/office/drawing/2014/main" id="{86BBC32D-17B4-DB23-BA82-BE226C81A1A3}"/>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74C5B30C-125F-7F9E-7B4C-6D7488998351}"/>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3110698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370DF4A-B67E-8FF8-7163-C035BE7EC260}"/>
              </a:ext>
            </a:extLst>
          </p:cNvPr>
          <p:cNvSpPr>
            <a:spLocks noGrp="1"/>
          </p:cNvSpPr>
          <p:nvPr>
            <p:ph type="dt" sz="half" idx="10"/>
          </p:nvPr>
        </p:nvSpPr>
        <p:spPr/>
        <p:txBody>
          <a:bodyPr/>
          <a:lstStyle/>
          <a:p>
            <a:fld id="{AF6F92AB-8D3E-4DA1-9C86-877E615AC642}" type="datetimeFigureOut">
              <a:rPr lang="tr-TR" smtClean="0"/>
              <a:t>19.05.2024</a:t>
            </a:fld>
            <a:endParaRPr lang="tr-TR"/>
          </a:p>
        </p:txBody>
      </p:sp>
      <p:sp>
        <p:nvSpPr>
          <p:cNvPr id="3" name="Alt Bilgi Yer Tutucusu 2">
            <a:extLst>
              <a:ext uri="{FF2B5EF4-FFF2-40B4-BE49-F238E27FC236}">
                <a16:creationId xmlns:a16="http://schemas.microsoft.com/office/drawing/2014/main" id="{E3582C5C-E433-E46A-D4A4-F9A00E7B3975}"/>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B4525B51-AEED-DE75-4E82-0A94A37B0E6A}"/>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3108083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88B21D-CE45-5B98-B1AF-7396FF1FAD9E}"/>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3DD41215-50EB-DAFA-55EB-52DACACB8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0841EED-7D39-42DF-7641-B3EF8E10C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F79CE5C-FF07-0FA4-B599-AD38BEE1217B}"/>
              </a:ext>
            </a:extLst>
          </p:cNvPr>
          <p:cNvSpPr>
            <a:spLocks noGrp="1"/>
          </p:cNvSpPr>
          <p:nvPr>
            <p:ph type="dt" sz="half" idx="10"/>
          </p:nvPr>
        </p:nvSpPr>
        <p:spPr/>
        <p:txBody>
          <a:bodyPr/>
          <a:lstStyle/>
          <a:p>
            <a:fld id="{AF6F92AB-8D3E-4DA1-9C86-877E615AC642}" type="datetimeFigureOut">
              <a:rPr lang="tr-TR" smtClean="0"/>
              <a:t>19.05.2024</a:t>
            </a:fld>
            <a:endParaRPr lang="tr-TR"/>
          </a:p>
        </p:txBody>
      </p:sp>
      <p:sp>
        <p:nvSpPr>
          <p:cNvPr id="6" name="Alt Bilgi Yer Tutucusu 5">
            <a:extLst>
              <a:ext uri="{FF2B5EF4-FFF2-40B4-BE49-F238E27FC236}">
                <a16:creationId xmlns:a16="http://schemas.microsoft.com/office/drawing/2014/main" id="{59D3681C-00A1-D260-C6D4-91BCE3B44BC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1D0B4052-02AB-4FFC-6AAF-72456803AE3A}"/>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1765061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DA0A6F-EC04-F1C3-ABDD-9B5B399489A7}"/>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2A19EA0-6C48-D6EB-4849-74EFC71085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4C0FEB2A-D6A6-092E-15C3-B3C05E1FB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CBC4F98-3511-D7F6-5D64-B40CF6085202}"/>
              </a:ext>
            </a:extLst>
          </p:cNvPr>
          <p:cNvSpPr>
            <a:spLocks noGrp="1"/>
          </p:cNvSpPr>
          <p:nvPr>
            <p:ph type="dt" sz="half" idx="10"/>
          </p:nvPr>
        </p:nvSpPr>
        <p:spPr/>
        <p:txBody>
          <a:bodyPr/>
          <a:lstStyle/>
          <a:p>
            <a:fld id="{AF6F92AB-8D3E-4DA1-9C86-877E615AC642}" type="datetimeFigureOut">
              <a:rPr lang="tr-TR" smtClean="0"/>
              <a:t>19.05.2024</a:t>
            </a:fld>
            <a:endParaRPr lang="tr-TR"/>
          </a:p>
        </p:txBody>
      </p:sp>
      <p:sp>
        <p:nvSpPr>
          <p:cNvPr id="6" name="Alt Bilgi Yer Tutucusu 5">
            <a:extLst>
              <a:ext uri="{FF2B5EF4-FFF2-40B4-BE49-F238E27FC236}">
                <a16:creationId xmlns:a16="http://schemas.microsoft.com/office/drawing/2014/main" id="{CD28BAC2-5292-5A5A-0B71-17BCC8E8292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9672289-00CA-BEDB-92FC-2CF5A3CD5F80}"/>
              </a:ext>
            </a:extLst>
          </p:cNvPr>
          <p:cNvSpPr>
            <a:spLocks noGrp="1"/>
          </p:cNvSpPr>
          <p:nvPr>
            <p:ph type="sldNum" sz="quarter" idx="12"/>
          </p:nvPr>
        </p:nvSpPr>
        <p:spPr/>
        <p:txBody>
          <a:bodyPr/>
          <a:lstStyle/>
          <a:p>
            <a:fld id="{D2CC4B05-628D-413E-8A9A-880F1E11AB6F}" type="slidenum">
              <a:rPr lang="tr-TR" smtClean="0"/>
              <a:t>‹#›</a:t>
            </a:fld>
            <a:endParaRPr lang="tr-TR"/>
          </a:p>
        </p:txBody>
      </p:sp>
    </p:spTree>
    <p:extLst>
      <p:ext uri="{BB962C8B-B14F-4D97-AF65-F5344CB8AC3E}">
        <p14:creationId xmlns:p14="http://schemas.microsoft.com/office/powerpoint/2010/main" val="2495640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3890995-0C40-198B-FF13-466921F793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6BE9988-6095-F07C-809A-58B6ECD8AD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3592B32-9E7C-D851-9D25-C933FD9256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6F92AB-8D3E-4DA1-9C86-877E615AC642}" type="datetimeFigureOut">
              <a:rPr lang="tr-TR" smtClean="0"/>
              <a:t>19.05.2024</a:t>
            </a:fld>
            <a:endParaRPr lang="tr-TR"/>
          </a:p>
        </p:txBody>
      </p:sp>
      <p:sp>
        <p:nvSpPr>
          <p:cNvPr id="5" name="Alt Bilgi Yer Tutucusu 4">
            <a:extLst>
              <a:ext uri="{FF2B5EF4-FFF2-40B4-BE49-F238E27FC236}">
                <a16:creationId xmlns:a16="http://schemas.microsoft.com/office/drawing/2014/main" id="{02BF306C-AAA4-9918-AED6-93327D831B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8A40ACD0-D761-1B99-FEAB-EA413C2D7C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CC4B05-628D-413E-8A9A-880F1E11AB6F}" type="slidenum">
              <a:rPr lang="tr-TR" smtClean="0"/>
              <a:t>‹#›</a:t>
            </a:fld>
            <a:endParaRPr lang="tr-TR"/>
          </a:p>
        </p:txBody>
      </p:sp>
    </p:spTree>
    <p:extLst>
      <p:ext uri="{BB962C8B-B14F-4D97-AF65-F5344CB8AC3E}">
        <p14:creationId xmlns:p14="http://schemas.microsoft.com/office/powerpoint/2010/main" val="322328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9.png"/><Relationship Id="rId5" Type="http://schemas.openxmlformats.org/officeDocument/2006/relationships/diagramColors" Target="../diagrams/colors1.xml"/><Relationship Id="rId10" Type="http://schemas.openxmlformats.org/officeDocument/2006/relationships/image" Target="../media/image8.png"/><Relationship Id="rId4" Type="http://schemas.openxmlformats.org/officeDocument/2006/relationships/diagramQuickStyle" Target="../diagrams/quickStyle1.xml"/><Relationship Id="rId9" Type="http://schemas.openxmlformats.org/officeDocument/2006/relationships/image" Target="../media/image7.png"/><Relationship Id="rId1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Resim 3" descr="elektronik donanım, devre, elektronik mühendisliği, müzik içeren bir resim&#10;&#10;Açıklama otomatik olarak oluşturuldu">
            <a:extLst>
              <a:ext uri="{FF2B5EF4-FFF2-40B4-BE49-F238E27FC236}">
                <a16:creationId xmlns:a16="http://schemas.microsoft.com/office/drawing/2014/main" id="{F0D17102-A000-D5E5-3B11-8F9809D02C0B}"/>
              </a:ext>
            </a:extLst>
          </p:cNvPr>
          <p:cNvPicPr>
            <a:picLocks noChangeAspect="1"/>
          </p:cNvPicPr>
          <p:nvPr/>
        </p:nvPicPr>
        <p:blipFill rotWithShape="1">
          <a:blip r:embed="rId2">
            <a:alphaModFix/>
          </a:blip>
          <a:srcRect l="18301" r="17411" b="-1"/>
          <a:stretch/>
        </p:blipFill>
        <p:spPr>
          <a:xfrm>
            <a:off x="4283902" y="10"/>
            <a:ext cx="7908098" cy="6857992"/>
          </a:xfrm>
          <a:prstGeom prst="rect">
            <a:avLst/>
          </a:prstGeom>
        </p:spPr>
      </p:pic>
      <p:sp>
        <p:nvSpPr>
          <p:cNvPr id="16" name="Rectangle 15">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B14A285-8867-E927-B2D0-229E522E2D38}"/>
              </a:ext>
            </a:extLst>
          </p:cNvPr>
          <p:cNvSpPr>
            <a:spLocks noGrp="1"/>
          </p:cNvSpPr>
          <p:nvPr>
            <p:ph type="ctrTitle"/>
          </p:nvPr>
        </p:nvSpPr>
        <p:spPr>
          <a:xfrm>
            <a:off x="728663" y="1115219"/>
            <a:ext cx="5505449" cy="2387600"/>
          </a:xfrm>
        </p:spPr>
        <p:txBody>
          <a:bodyPr>
            <a:normAutofit/>
          </a:bodyPr>
          <a:lstStyle/>
          <a:p>
            <a:pPr algn="l"/>
            <a:r>
              <a:rPr lang="tr-TR" sz="4300"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Bil210 Elektroniğe Giriş</a:t>
            </a:r>
            <a:br>
              <a:rPr lang="tr-TR" sz="43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rPr>
            </a:br>
            <a:r>
              <a:rPr lang="tr-TR" sz="43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Öğr. Gör. Oğul Göçmen</a:t>
            </a:r>
            <a:br>
              <a:rPr lang="tr-TR" sz="43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endParaRPr lang="tr-TR" sz="4300" dirty="0">
              <a:solidFill>
                <a:schemeClr val="bg1"/>
              </a:solidFill>
            </a:endParaRPr>
          </a:p>
        </p:txBody>
      </p:sp>
      <p:sp>
        <p:nvSpPr>
          <p:cNvPr id="3" name="Alt Başlık 2">
            <a:extLst>
              <a:ext uri="{FF2B5EF4-FFF2-40B4-BE49-F238E27FC236}">
                <a16:creationId xmlns:a16="http://schemas.microsoft.com/office/drawing/2014/main" id="{227DD9CB-7368-01B1-DF36-F36ADB1D57AB}"/>
              </a:ext>
            </a:extLst>
          </p:cNvPr>
          <p:cNvSpPr>
            <a:spLocks noGrp="1"/>
          </p:cNvSpPr>
          <p:nvPr>
            <p:ph type="subTitle" idx="1"/>
          </p:nvPr>
        </p:nvSpPr>
        <p:spPr>
          <a:xfrm>
            <a:off x="728663" y="3902075"/>
            <a:ext cx="5505449" cy="1655762"/>
          </a:xfrm>
        </p:spPr>
        <p:txBody>
          <a:bodyPr>
            <a:normAutofit fontScale="77500" lnSpcReduction="20000"/>
          </a:bodyPr>
          <a:lstStyle/>
          <a:p>
            <a:pPr algn="l"/>
            <a:r>
              <a:rPr lang="tr-TR" sz="4300" kern="100" dirty="0">
                <a:solidFill>
                  <a:schemeClr val="bg1"/>
                </a:solidFill>
                <a:latin typeface="Calibri" panose="020F0502020204030204" pitchFamily="34" charset="0"/>
                <a:cs typeface="Arial" panose="020B0604020202020204" pitchFamily="34" charset="0"/>
              </a:rPr>
              <a:t>MOBİL UYGULAMA VE GRAFİK ARAYÜZ İLE KONTROL EDİLEBİLEN OTOMATİK BESLEME SİSTEMİ</a:t>
            </a:r>
          </a:p>
          <a:p>
            <a:pPr algn="l"/>
            <a:endParaRPr lang="tr-TR" sz="2000" dirty="0">
              <a:solidFill>
                <a:schemeClr val="bg1"/>
              </a:solidFill>
            </a:endParaRPr>
          </a:p>
        </p:txBody>
      </p:sp>
      <p:cxnSp>
        <p:nvCxnSpPr>
          <p:cNvPr id="18" name="Straight Connector 1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CAA14D2E-3F7C-96D4-4C79-4BA5CAF3F932}"/>
              </a:ext>
            </a:extLst>
          </p:cNvPr>
          <p:cNvSpPr txBox="1"/>
          <p:nvPr/>
        </p:nvSpPr>
        <p:spPr>
          <a:xfrm>
            <a:off x="6341305" y="5213473"/>
            <a:ext cx="6128950" cy="1323439"/>
          </a:xfrm>
          <a:prstGeom prst="rect">
            <a:avLst/>
          </a:prstGeom>
          <a:noFill/>
        </p:spPr>
        <p:txBody>
          <a:bodyPr wrap="square">
            <a:spAutoFit/>
          </a:bodyPr>
          <a:lstStyle/>
          <a:p>
            <a:r>
              <a:rPr lang="tr-TR" sz="4000" dirty="0">
                <a:solidFill>
                  <a:schemeClr val="bg1"/>
                </a:solidFill>
                <a:latin typeface="Calibri" panose="020F0502020204030204" pitchFamily="34" charset="0"/>
                <a:cs typeface="Calibri" panose="020F0502020204030204" pitchFamily="34" charset="0"/>
              </a:rPr>
              <a:t>Alperen Yüksel 22197484</a:t>
            </a:r>
          </a:p>
          <a:p>
            <a:r>
              <a:rPr lang="tr-TR" sz="4000" dirty="0">
                <a:solidFill>
                  <a:schemeClr val="bg1"/>
                </a:solidFill>
                <a:latin typeface="Calibri" panose="020F0502020204030204" pitchFamily="34" charset="0"/>
                <a:cs typeface="Calibri" panose="020F0502020204030204" pitchFamily="34" charset="0"/>
              </a:rPr>
              <a:t>Nazlı Irmak </a:t>
            </a:r>
            <a:r>
              <a:rPr lang="tr-TR" sz="4000" kern="100" dirty="0">
                <a:solidFill>
                  <a:schemeClr val="bg1"/>
                </a:solidFill>
                <a:latin typeface="Calibri" panose="020F0502020204030204" pitchFamily="34" charset="0"/>
                <a:cs typeface="Calibri" panose="020F0502020204030204" pitchFamily="34" charset="0"/>
              </a:rPr>
              <a:t>Aslan</a:t>
            </a:r>
            <a:r>
              <a:rPr lang="tr-TR" sz="4000" dirty="0">
                <a:solidFill>
                  <a:schemeClr val="bg1"/>
                </a:solidFill>
                <a:latin typeface="Calibri" panose="020F0502020204030204" pitchFamily="34" charset="0"/>
                <a:cs typeface="Calibri" panose="020F0502020204030204" pitchFamily="34" charset="0"/>
              </a:rPr>
              <a:t> 22194458</a:t>
            </a:r>
          </a:p>
        </p:txBody>
      </p:sp>
    </p:spTree>
    <p:extLst>
      <p:ext uri="{BB962C8B-B14F-4D97-AF65-F5344CB8AC3E}">
        <p14:creationId xmlns:p14="http://schemas.microsoft.com/office/powerpoint/2010/main" val="394264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E4FE0DB-3ED8-C85B-6A61-752A25E80E08}"/>
              </a:ext>
            </a:extLst>
          </p:cNvPr>
          <p:cNvSpPr>
            <a:spLocks noGrp="1"/>
          </p:cNvSpPr>
          <p:nvPr>
            <p:ph idx="1"/>
          </p:nvPr>
        </p:nvSpPr>
        <p:spPr>
          <a:xfrm>
            <a:off x="1477539" y="3814916"/>
            <a:ext cx="9160576" cy="2281079"/>
          </a:xfrm>
        </p:spPr>
        <p:txBody>
          <a:bodyPr anchor="ctr">
            <a:normAutofit/>
          </a:bodyPr>
          <a:lstStyle/>
          <a:p>
            <a:pPr>
              <a:spcAft>
                <a:spcPts val="800"/>
              </a:spcAft>
            </a:pPr>
            <a:r>
              <a:rPr lang="tr-TR" sz="1400" b="1" kern="100" dirty="0">
                <a:effectLst/>
                <a:latin typeface="Times New Roman" panose="02020603050405020304" pitchFamily="18" charset="0"/>
                <a:ea typeface="Calibri" panose="020F0502020204030204" pitchFamily="34" charset="0"/>
                <a:cs typeface="Arial" panose="020B0604020202020204" pitchFamily="34" charset="0"/>
              </a:rPr>
              <a:t>Dişi-Erkek ve Erkek-Erkek Bağlantı Kabloları:</a:t>
            </a:r>
            <a:endParaRPr lang="tr-TR" sz="1400" kern="1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tr-TR" sz="1400" dirty="0">
                <a:effectLst/>
                <a:latin typeface="Times New Roman" panose="02020603050405020304" pitchFamily="18" charset="0"/>
                <a:ea typeface="Calibri" panose="020F0502020204030204" pitchFamily="34" charset="0"/>
              </a:rPr>
              <a:t>Dişi-erkek ve erkek-erkek bağlantı kabloları, elektronik projelerde ve devrelerde bileşenler arasında bağlantı kurmak için kullanılan kabloların farklı türlerini ifade eder. Dişi-Erkek Bağlantı Kabloları, bir ucu dişi (yuvaya takılan) ve diğer ucu erkek (pini olan) konektöre sahiptir. Genellikle mikrodenetleyici kartları gibi dişi bağlantı noktalarıyla erkek pinlere sahip bileşenler arasında bağlantı kurmak için kullanılır.      Erkek-Erkek Bağlantı Kabloları, her iki ucunda da erkek (pini olan) konektörler bulunur. Genellikle </a:t>
            </a:r>
            <a:r>
              <a:rPr lang="tr-TR" sz="1400" dirty="0" err="1">
                <a:effectLst/>
                <a:latin typeface="Times New Roman" panose="02020603050405020304" pitchFamily="18" charset="0"/>
                <a:ea typeface="Calibri" panose="020F0502020204030204" pitchFamily="34" charset="0"/>
              </a:rPr>
              <a:t>breadboard</a:t>
            </a:r>
            <a:r>
              <a:rPr lang="tr-TR" sz="1400" dirty="0">
                <a:effectLst/>
                <a:latin typeface="Times New Roman" panose="02020603050405020304" pitchFamily="18" charset="0"/>
                <a:ea typeface="Calibri" panose="020F0502020204030204" pitchFamily="34" charset="0"/>
              </a:rPr>
              <a:t> üzerinde devre bileşenleri arasında bağlantı kurmak için kullanılır. </a:t>
            </a:r>
            <a:r>
              <a:rPr lang="tr-TR" sz="1400" dirty="0" err="1">
                <a:effectLst/>
                <a:latin typeface="Times New Roman" panose="02020603050405020304" pitchFamily="18" charset="0"/>
                <a:ea typeface="Calibri" panose="020F0502020204030204" pitchFamily="34" charset="0"/>
              </a:rPr>
              <a:t>Breadboard</a:t>
            </a:r>
            <a:r>
              <a:rPr lang="tr-TR" sz="1400" dirty="0">
                <a:effectLst/>
                <a:latin typeface="Times New Roman" panose="02020603050405020304" pitchFamily="18" charset="0"/>
                <a:ea typeface="Calibri" panose="020F0502020204030204" pitchFamily="34" charset="0"/>
              </a:rPr>
              <a:t> üzerindeki deliklere kolayca takılabilen erkek konektörler sayesinde, farklı bileşenler arasında geçici veya kalıcı bağlantılar kurulabilir</a:t>
            </a:r>
            <a:endParaRPr lang="tr-TR" sz="1400" dirty="0"/>
          </a:p>
        </p:txBody>
      </p:sp>
      <p:sp>
        <p:nvSpPr>
          <p:cNvPr id="12" name="Rectangle 11">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lumMod val="75000"/>
                </a:schemeClr>
              </a:gs>
              <a:gs pos="100000">
                <a:srgbClr val="00000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800"/>
            <a:ext cx="4038599" cy="456772"/>
          </a:xfrm>
          <a:prstGeom prst="rect">
            <a:avLst/>
          </a:prstGeom>
          <a:gradFill>
            <a:gsLst>
              <a:gs pos="0">
                <a:schemeClr val="accent1">
                  <a:lumMod val="5000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Resim 5" descr="Elektronikport Jumper Kablo (Erkek - Erkek) 30 cm 40 Adet">
            <a:extLst>
              <a:ext uri="{FF2B5EF4-FFF2-40B4-BE49-F238E27FC236}">
                <a16:creationId xmlns:a16="http://schemas.microsoft.com/office/drawing/2014/main" id="{5615A97D-EE3D-2B35-4662-F5B7D22777B4}"/>
              </a:ext>
            </a:extLst>
          </p:cNvPr>
          <p:cNvPicPr>
            <a:picLocks noChangeAspect="1"/>
          </p:cNvPicPr>
          <p:nvPr/>
        </p:nvPicPr>
        <p:blipFill rotWithShape="1">
          <a:blip r:embed="rId2">
            <a:extLst>
              <a:ext uri="{28A0092B-C50C-407E-A947-70E740481C1C}">
                <a14:useLocalDpi xmlns:a14="http://schemas.microsoft.com/office/drawing/2010/main" val="0"/>
              </a:ext>
            </a:extLst>
          </a:blip>
          <a:srcRect l="8846" t="15385" r="9744" b="20641"/>
          <a:stretch/>
        </p:blipFill>
        <p:spPr bwMode="auto">
          <a:xfrm>
            <a:off x="1825625" y="1028700"/>
            <a:ext cx="3054350" cy="2400300"/>
          </a:xfrm>
          <a:prstGeom prst="rect">
            <a:avLst/>
          </a:prstGeom>
          <a:noFill/>
          <a:ln>
            <a:noFill/>
          </a:ln>
          <a:extLst>
            <a:ext uri="{53640926-AAD7-44D8-BBD7-CCE9431645EC}">
              <a14:shadowObscured xmlns:a14="http://schemas.microsoft.com/office/drawing/2010/main"/>
            </a:ext>
          </a:extLst>
        </p:spPr>
      </p:pic>
      <p:pic>
        <p:nvPicPr>
          <p:cNvPr id="7" name="Resim 6" descr="Jumper Kablo Erkek Erkek 40Pin (20cm) : Amazon.com.tr: Bilgisayar">
            <a:extLst>
              <a:ext uri="{FF2B5EF4-FFF2-40B4-BE49-F238E27FC236}">
                <a16:creationId xmlns:a16="http://schemas.microsoft.com/office/drawing/2014/main" id="{B2D932DA-2865-5288-DC18-02AE2D1EE5C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4242" y="1066800"/>
            <a:ext cx="2523490" cy="2362200"/>
          </a:xfrm>
          <a:prstGeom prst="rect">
            <a:avLst/>
          </a:prstGeom>
          <a:noFill/>
          <a:ln>
            <a:noFill/>
          </a:ln>
        </p:spPr>
      </p:pic>
    </p:spTree>
    <p:extLst>
      <p:ext uri="{BB962C8B-B14F-4D97-AF65-F5344CB8AC3E}">
        <p14:creationId xmlns:p14="http://schemas.microsoft.com/office/powerpoint/2010/main" val="1877082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1262E81-6A3C-0D1F-E33F-FFFF21566638}"/>
              </a:ext>
            </a:extLst>
          </p:cNvPr>
          <p:cNvSpPr>
            <a:spLocks noGrp="1"/>
          </p:cNvSpPr>
          <p:nvPr>
            <p:ph type="title"/>
          </p:nvPr>
        </p:nvSpPr>
        <p:spPr>
          <a:xfrm>
            <a:off x="1137033" y="670559"/>
            <a:ext cx="4683321" cy="2148841"/>
          </a:xfrm>
        </p:spPr>
        <p:txBody>
          <a:bodyPr anchor="t">
            <a:normAutofit/>
          </a:bodyPr>
          <a:lstStyle/>
          <a:p>
            <a:r>
              <a:rPr lang="tr-TR" b="1" kern="100">
                <a:effectLst/>
                <a:latin typeface="Times New Roman" panose="02020603050405020304" pitchFamily="18" charset="0"/>
                <a:ea typeface="Calibri" panose="020F0502020204030204" pitchFamily="34" charset="0"/>
                <a:cs typeface="Arial" panose="020B0604020202020204" pitchFamily="34" charset="0"/>
              </a:rPr>
              <a:t>Projenin Çalışma Yöntemi :</a:t>
            </a:r>
            <a:endParaRPr lang="tr-TR" dirty="0"/>
          </a:p>
        </p:txBody>
      </p:sp>
      <p:pic>
        <p:nvPicPr>
          <p:cNvPr id="4" name="Resim 3">
            <a:extLst>
              <a:ext uri="{FF2B5EF4-FFF2-40B4-BE49-F238E27FC236}">
                <a16:creationId xmlns:a16="http://schemas.microsoft.com/office/drawing/2014/main" id="{96E76DBC-FAF7-BC49-5AF9-73AA59685B45}"/>
              </a:ext>
            </a:extLst>
          </p:cNvPr>
          <p:cNvPicPr>
            <a:picLocks noChangeAspect="1"/>
          </p:cNvPicPr>
          <p:nvPr/>
        </p:nvPicPr>
        <p:blipFill rotWithShape="1">
          <a:blip r:embed="rId2"/>
          <a:srcRect l="3777" r="1" b="1"/>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3" name="İçerik Yer Tutucusu 2">
            <a:extLst>
              <a:ext uri="{FF2B5EF4-FFF2-40B4-BE49-F238E27FC236}">
                <a16:creationId xmlns:a16="http://schemas.microsoft.com/office/drawing/2014/main" id="{B121B0AA-497E-DA9D-4E5E-7B5104A415F7}"/>
              </a:ext>
            </a:extLst>
          </p:cNvPr>
          <p:cNvSpPr>
            <a:spLocks noGrp="1"/>
          </p:cNvSpPr>
          <p:nvPr>
            <p:ph idx="1"/>
          </p:nvPr>
        </p:nvSpPr>
        <p:spPr>
          <a:xfrm>
            <a:off x="6797004" y="670559"/>
            <a:ext cx="4555782" cy="5445076"/>
          </a:xfrm>
        </p:spPr>
        <p:txBody>
          <a:bodyPr anchor="t">
            <a:normAutofit/>
          </a:bodyPr>
          <a:lstStyle/>
          <a:p>
            <a:r>
              <a:rPr lang="tr-TR" sz="1400" kern="100" dirty="0">
                <a:effectLst/>
                <a:latin typeface="Times New Roman" panose="02020603050405020304" pitchFamily="18" charset="0"/>
                <a:ea typeface="Calibri" panose="020F0502020204030204" pitchFamily="34" charset="0"/>
                <a:cs typeface="Arial" panose="020B0604020202020204" pitchFamily="34" charset="0"/>
              </a:rPr>
              <a:t>Bu projeyle, evcil hayvanlarımızın düzenli olarak beslenmesini sağlayan bir otomatik besleme sistemi oluşturabiliriz. Bu otomat, 2 </a:t>
            </a:r>
            <a:r>
              <a:rPr lang="tr-TR" sz="1400"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400" kern="100" dirty="0">
                <a:effectLst/>
                <a:latin typeface="Times New Roman" panose="02020603050405020304" pitchFamily="18" charset="0"/>
                <a:ea typeface="Calibri" panose="020F0502020204030204" pitchFamily="34" charset="0"/>
                <a:cs typeface="Arial" panose="020B0604020202020204" pitchFamily="34" charset="0"/>
              </a:rPr>
              <a:t> motorlu bir hazne kullanarak çalışır. Birinci </a:t>
            </a:r>
            <a:r>
              <a:rPr lang="tr-TR" sz="1400"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400" kern="100" dirty="0">
                <a:effectLst/>
                <a:latin typeface="Times New Roman" panose="02020603050405020304" pitchFamily="18" charset="0"/>
                <a:ea typeface="Calibri" panose="020F0502020204030204" pitchFamily="34" charset="0"/>
                <a:cs typeface="Arial" panose="020B0604020202020204" pitchFamily="34" charset="0"/>
              </a:rPr>
              <a:t> motor, zaman ayarlı olarak belirli aralıklarla mamayı besleme kabına bırakırken, ikinci </a:t>
            </a:r>
            <a:r>
              <a:rPr lang="tr-TR" sz="1400"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400" kern="100" dirty="0">
                <a:effectLst/>
                <a:latin typeface="Times New Roman" panose="02020603050405020304" pitchFamily="18" charset="0"/>
                <a:ea typeface="Calibri" panose="020F0502020204030204" pitchFamily="34" charset="0"/>
                <a:cs typeface="Arial" panose="020B0604020202020204" pitchFamily="34" charset="0"/>
              </a:rPr>
              <a:t> motor ise Bluetooth veya </a:t>
            </a:r>
            <a:r>
              <a:rPr lang="tr-TR" sz="1400" kern="100" dirty="0" err="1">
                <a:effectLst/>
                <a:latin typeface="Times New Roman" panose="02020603050405020304" pitchFamily="18" charset="0"/>
                <a:ea typeface="Calibri" panose="020F0502020204030204" pitchFamily="34" charset="0"/>
                <a:cs typeface="Arial" panose="020B0604020202020204" pitchFamily="34" charset="0"/>
              </a:rPr>
              <a:t>Processing</a:t>
            </a:r>
            <a:r>
              <a:rPr lang="tr-TR" sz="1400" kern="100" dirty="0">
                <a:effectLst/>
                <a:latin typeface="Times New Roman" panose="02020603050405020304" pitchFamily="18" charset="0"/>
                <a:ea typeface="Calibri" panose="020F0502020204030204" pitchFamily="34" charset="0"/>
                <a:cs typeface="Arial" panose="020B0604020202020204" pitchFamily="34" charset="0"/>
              </a:rPr>
              <a:t> entegrasyonu ile uzaktan kontrol edilebilir. Mama kabına bağlı bir ağırlık sensörü, otomatımızın gerçek zamanlı olarak mama seviyesini izlemesini sağlar. Bu bilgi, bir mobil uygulama aracılığıyla da erişilebilir hale getirilir. Mobil uygulamamızda, hayvanımızın tükettiği mama miktarını görebiliriz. Bu sayede, hayvanımızın ne kadar mama tükettiğini takip edebilir ve gerektiğinde ekstra mama takviyesi yapabiliriz. Örneğin, hayvanımızın kalan mama miktarı belirli bir seviyenin altına düştüğünde, mobil uygulamamız aracılığıyla otomatik olarak ekstra mama takviyesi yapabiliriz. Böylece, hayvanımızın sürekli olarak yeterli miktarda mama almasını sağlayabiliriz. Bu proje, evcil hayvanlarımızın düzenli ve sağlıklı bir şekilde beslenmelerini sağlarken, aynı zamanda uzaktan kontrol ve izleme imkanı sunar. Hem hayvan sahiplerine hem de evcil dostlarımıza büyük bir kolaylık ve güvenlik sağlar.</a:t>
            </a:r>
            <a:endParaRPr lang="tr-TR" sz="1400" kern="100" dirty="0">
              <a:effectLst/>
              <a:latin typeface="Calibri" panose="020F0502020204030204" pitchFamily="34" charset="0"/>
              <a:ea typeface="Calibri" panose="020F0502020204030204" pitchFamily="34" charset="0"/>
              <a:cs typeface="Arial" panose="020B0604020202020204" pitchFamily="34" charset="0"/>
            </a:endParaRPr>
          </a:p>
          <a:p>
            <a:endParaRPr lang="tr-TR" sz="1400" dirty="0"/>
          </a:p>
        </p:txBody>
      </p:sp>
    </p:spTree>
    <p:extLst>
      <p:ext uri="{BB962C8B-B14F-4D97-AF65-F5344CB8AC3E}">
        <p14:creationId xmlns:p14="http://schemas.microsoft.com/office/powerpoint/2010/main" val="3490792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DA15572-579B-62A8-0BDC-03FE9B3EB6CA}"/>
              </a:ext>
            </a:extLst>
          </p:cNvPr>
          <p:cNvSpPr>
            <a:spLocks noGrp="1"/>
          </p:cNvSpPr>
          <p:nvPr>
            <p:ph type="title"/>
          </p:nvPr>
        </p:nvSpPr>
        <p:spPr>
          <a:xfrm>
            <a:off x="572493" y="238539"/>
            <a:ext cx="11018520" cy="1434415"/>
          </a:xfrm>
        </p:spPr>
        <p:txBody>
          <a:bodyPr anchor="b">
            <a:normAutofit/>
          </a:bodyPr>
          <a:lstStyle/>
          <a:p>
            <a:r>
              <a:rPr lang="tr-TR" sz="5400">
                <a:latin typeface="Now Bold"/>
              </a:rPr>
              <a:t>MIT APP INVENTOR Nedir?</a:t>
            </a:r>
            <a:endParaRPr lang="tr-TR" sz="54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A4985E0B-15CA-6CC7-1701-70EDDAD76C21}"/>
              </a:ext>
            </a:extLst>
          </p:cNvPr>
          <p:cNvSpPr>
            <a:spLocks noGrp="1"/>
          </p:cNvSpPr>
          <p:nvPr>
            <p:ph idx="1"/>
          </p:nvPr>
        </p:nvSpPr>
        <p:spPr>
          <a:xfrm>
            <a:off x="572492" y="2071316"/>
            <a:ext cx="6909855" cy="4119172"/>
          </a:xfrm>
        </p:spPr>
        <p:txBody>
          <a:bodyPr anchor="t">
            <a:normAutofit/>
          </a:bodyPr>
          <a:lstStyle/>
          <a:p>
            <a:pPr marL="0" indent="0">
              <a:buNone/>
            </a:pPr>
            <a:r>
              <a:rPr lang="tr-TR" sz="1400" dirty="0"/>
              <a:t>MIT </a:t>
            </a:r>
            <a:r>
              <a:rPr lang="tr-TR" sz="1400" dirty="0" err="1"/>
              <a:t>App</a:t>
            </a:r>
            <a:r>
              <a:rPr lang="tr-TR" sz="1400" dirty="0"/>
              <a:t> </a:t>
            </a:r>
            <a:r>
              <a:rPr lang="tr-TR" sz="1400" dirty="0" err="1"/>
              <a:t>Inventor</a:t>
            </a:r>
            <a:r>
              <a:rPr lang="tr-TR" sz="1400" dirty="0"/>
              <a:t>, Massachusetts </a:t>
            </a:r>
            <a:r>
              <a:rPr lang="tr-TR" sz="1400" dirty="0" err="1"/>
              <a:t>Institute</a:t>
            </a:r>
            <a:r>
              <a:rPr lang="tr-TR" sz="1400" dirty="0"/>
              <a:t> of </a:t>
            </a:r>
            <a:r>
              <a:rPr lang="tr-TR" sz="1400" dirty="0" err="1"/>
              <a:t>Technology</a:t>
            </a:r>
            <a:r>
              <a:rPr lang="tr-TR" sz="1400" dirty="0"/>
              <a:t> (MIT) tarafından geliştirilen, kullanıcı dostu bir çevrimiçi platformdur. Bu platform, herhangi bir programlama tecrübesine sahip olmadan mobil uygulamalar oluşturmak isteyen kişiler için tasarlanmıştır. MIT </a:t>
            </a:r>
            <a:r>
              <a:rPr lang="tr-TR" sz="1400" dirty="0" err="1"/>
              <a:t>App</a:t>
            </a:r>
            <a:r>
              <a:rPr lang="tr-TR" sz="1400" dirty="0"/>
              <a:t> </a:t>
            </a:r>
            <a:r>
              <a:rPr lang="tr-TR" sz="1400" dirty="0" err="1"/>
              <a:t>Inventor</a:t>
            </a:r>
            <a:r>
              <a:rPr lang="tr-TR" sz="1400" dirty="0"/>
              <a:t>, sürükle-bırak arayüzü sayesinde kullanıcıların karmaşık kod yazmadan uygulama geliştirmelerine olanak tanır.</a:t>
            </a:r>
          </a:p>
          <a:p>
            <a:pPr marL="0" indent="0">
              <a:buNone/>
            </a:pPr>
            <a:r>
              <a:rPr lang="tr-TR" sz="1400" dirty="0"/>
              <a:t>MIT </a:t>
            </a:r>
            <a:r>
              <a:rPr lang="tr-TR" sz="1400" dirty="0" err="1"/>
              <a:t>App</a:t>
            </a:r>
            <a:r>
              <a:rPr lang="tr-TR" sz="1400" dirty="0"/>
              <a:t> </a:t>
            </a:r>
            <a:r>
              <a:rPr lang="tr-TR" sz="1400" dirty="0" err="1"/>
              <a:t>Inventor</a:t>
            </a:r>
            <a:r>
              <a:rPr lang="tr-TR" sz="1400" dirty="0"/>
              <a:t> ile Bluetooth bağlantısı kurmak, mobil uygulamaların çeşitli cihazlarla kablosuz olarak iletişim kurmasını sağlar. Bu, örneğin sensörler, mikrodenetleyiciler veya diğer Bluetooth destekli cihazlarla veri alışverişi yapmak için kullanılabilir</a:t>
            </a:r>
          </a:p>
          <a:p>
            <a:pPr marL="0" indent="0">
              <a:buNone/>
            </a:pPr>
            <a:r>
              <a:rPr lang="tr-TR" sz="1400" dirty="0"/>
              <a:t>MIT </a:t>
            </a:r>
            <a:r>
              <a:rPr lang="tr-TR" sz="1400" dirty="0" err="1"/>
              <a:t>App</a:t>
            </a:r>
            <a:r>
              <a:rPr lang="tr-TR" sz="1400" dirty="0"/>
              <a:t> </a:t>
            </a:r>
            <a:r>
              <a:rPr lang="tr-TR" sz="1400" dirty="0" err="1"/>
              <a:t>Inventor</a:t>
            </a:r>
            <a:r>
              <a:rPr lang="tr-TR" sz="1400" dirty="0"/>
              <a:t> ile Bluetooth bağlantısı kurma adımları:</a:t>
            </a:r>
          </a:p>
          <a:p>
            <a:pPr marL="0" indent="0">
              <a:buNone/>
            </a:pPr>
            <a:r>
              <a:rPr lang="tr-TR" sz="1400" dirty="0"/>
              <a:t>•</a:t>
            </a:r>
            <a:r>
              <a:rPr lang="tr-TR" sz="1400" dirty="0" err="1"/>
              <a:t>BluetoothClient</a:t>
            </a:r>
            <a:r>
              <a:rPr lang="tr-TR" sz="1400" dirty="0"/>
              <a:t>: Bluetooth bağlantısı için kullanılacak bileşen.</a:t>
            </a:r>
          </a:p>
          <a:p>
            <a:pPr marL="0" indent="0">
              <a:buNone/>
            </a:pPr>
            <a:r>
              <a:rPr lang="tr-TR" sz="1400" dirty="0"/>
              <a:t>•</a:t>
            </a:r>
            <a:r>
              <a:rPr lang="tr-TR" sz="1400" dirty="0" err="1"/>
              <a:t>ListPicker</a:t>
            </a:r>
            <a:r>
              <a:rPr lang="tr-TR" sz="1400" dirty="0"/>
              <a:t>: Bağlanmak istediğiniz Bluetooth cihazlarını listelemek için kullanılacak bileşen.</a:t>
            </a:r>
          </a:p>
          <a:p>
            <a:pPr marL="0" indent="0">
              <a:buNone/>
            </a:pPr>
            <a:r>
              <a:rPr lang="tr-TR" sz="1400" dirty="0"/>
              <a:t>•</a:t>
            </a:r>
            <a:r>
              <a:rPr lang="tr-TR" sz="1400" dirty="0" err="1"/>
              <a:t>Button</a:t>
            </a:r>
            <a:r>
              <a:rPr lang="tr-TR" sz="1400" dirty="0"/>
              <a:t>: Bağlantı ve veri gönderme/alma işlemleri için kullanılacak butonlar.</a:t>
            </a:r>
          </a:p>
          <a:p>
            <a:pPr marL="0" indent="0">
              <a:buNone/>
            </a:pPr>
            <a:r>
              <a:rPr lang="tr-TR" sz="1400" dirty="0"/>
              <a:t>•</a:t>
            </a:r>
            <a:r>
              <a:rPr lang="tr-TR" sz="1400" dirty="0" err="1"/>
              <a:t>Label</a:t>
            </a:r>
            <a:r>
              <a:rPr lang="tr-TR" sz="1400" dirty="0"/>
              <a:t>: Durum ve gelen verileri göstermek için kullanılacak.</a:t>
            </a:r>
          </a:p>
          <a:p>
            <a:endParaRPr lang="tr-TR" sz="1400" dirty="0"/>
          </a:p>
          <a:p>
            <a:endParaRPr lang="tr-TR" sz="1400" dirty="0"/>
          </a:p>
        </p:txBody>
      </p:sp>
      <p:pic>
        <p:nvPicPr>
          <p:cNvPr id="4" name="Resim 3">
            <a:extLst>
              <a:ext uri="{FF2B5EF4-FFF2-40B4-BE49-F238E27FC236}">
                <a16:creationId xmlns:a16="http://schemas.microsoft.com/office/drawing/2014/main" id="{6BF36095-D1D4-4D2E-ADB5-B044FA653931}"/>
              </a:ext>
            </a:extLst>
          </p:cNvPr>
          <p:cNvPicPr>
            <a:picLocks noChangeAspect="1"/>
          </p:cNvPicPr>
          <p:nvPr/>
        </p:nvPicPr>
        <p:blipFill rotWithShape="1">
          <a:blip r:embed="rId2"/>
          <a:srcRect l="15675" r="30211" b="2"/>
          <a:stretch/>
        </p:blipFill>
        <p:spPr>
          <a:xfrm>
            <a:off x="7675658" y="2093976"/>
            <a:ext cx="3941064" cy="4096512"/>
          </a:xfrm>
          <a:prstGeom prst="rect">
            <a:avLst/>
          </a:prstGeom>
        </p:spPr>
      </p:pic>
    </p:spTree>
    <p:extLst>
      <p:ext uri="{BB962C8B-B14F-4D97-AF65-F5344CB8AC3E}">
        <p14:creationId xmlns:p14="http://schemas.microsoft.com/office/powerpoint/2010/main" val="1982706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0E4DF1C-C535-3132-8474-6A33C5FAE3A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Projemizde App Inventor İle Yaptığımız Mobil App’in kod blokları:</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metin, ekran görüntüsü, yazı tipi, sayı, numara içeren bir resim&#10;&#10;Açıklama otomatik olarak oluşturuldu">
            <a:extLst>
              <a:ext uri="{FF2B5EF4-FFF2-40B4-BE49-F238E27FC236}">
                <a16:creationId xmlns:a16="http://schemas.microsoft.com/office/drawing/2014/main" id="{D9D00FBC-6B2C-A7AD-E6C3-59E3D324A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64" y="2642616"/>
            <a:ext cx="5073367" cy="3605784"/>
          </a:xfrm>
          <a:prstGeom prst="rect">
            <a:avLst/>
          </a:prstGeom>
        </p:spPr>
      </p:pic>
      <p:pic>
        <p:nvPicPr>
          <p:cNvPr id="4" name="Resim 3" descr="metin, ekran görüntüsü, yazı tipi, sayı, numara içeren bir resim&#10;&#10;Açıklama otomatik olarak oluşturuldu">
            <a:extLst>
              <a:ext uri="{FF2B5EF4-FFF2-40B4-BE49-F238E27FC236}">
                <a16:creationId xmlns:a16="http://schemas.microsoft.com/office/drawing/2014/main" id="{C26ECD1D-8194-E4B1-AFA1-83E368FD09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496" y="2803291"/>
            <a:ext cx="5614416" cy="3284433"/>
          </a:xfrm>
          <a:prstGeom prst="rect">
            <a:avLst/>
          </a:prstGeom>
        </p:spPr>
      </p:pic>
    </p:spTree>
    <p:extLst>
      <p:ext uri="{BB962C8B-B14F-4D97-AF65-F5344CB8AC3E}">
        <p14:creationId xmlns:p14="http://schemas.microsoft.com/office/powerpoint/2010/main" val="1185079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yazılım, multimedya yazılımı, bilgisayar simgesi içeren bir resim&#10;&#10;Açıklama otomatik olarak oluşturuldu">
            <a:extLst>
              <a:ext uri="{FF2B5EF4-FFF2-40B4-BE49-F238E27FC236}">
                <a16:creationId xmlns:a16="http://schemas.microsoft.com/office/drawing/2014/main" id="{F661660E-6785-6926-3922-810EFF1E4E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920834"/>
            <a:ext cx="10905066" cy="5016331"/>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262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CED397B-3EF3-BD45-082B-957BEA89BB7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Yaptığımız Uygulamanın Arayüzü</a:t>
            </a:r>
          </a:p>
        </p:txBody>
      </p:sp>
      <p:pic>
        <p:nvPicPr>
          <p:cNvPr id="4" name="İçerik Yer Tutucusu 3" descr="metin, ekran görüntüsü, yazılım, bilgisayar simgesi içeren bir resim&#10;&#10;Açıklama otomatik olarak oluşturuldu">
            <a:extLst>
              <a:ext uri="{FF2B5EF4-FFF2-40B4-BE49-F238E27FC236}">
                <a16:creationId xmlns:a16="http://schemas.microsoft.com/office/drawing/2014/main" id="{C23EDB86-B7CD-63A8-957A-6D28F9F04B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9787" y="1675227"/>
            <a:ext cx="8532425" cy="4394199"/>
          </a:xfrm>
          <a:prstGeom prst="rect">
            <a:avLst/>
          </a:prstGeom>
        </p:spPr>
      </p:pic>
    </p:spTree>
    <p:extLst>
      <p:ext uri="{BB962C8B-B14F-4D97-AF65-F5344CB8AC3E}">
        <p14:creationId xmlns:p14="http://schemas.microsoft.com/office/powerpoint/2010/main" val="2837911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E150F52-4D99-C660-5BEC-58B9B028AA4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Devremizin Fritzing Gerçeklemesi:</a:t>
            </a:r>
          </a:p>
        </p:txBody>
      </p:sp>
      <p:sp>
        <p:nvSpPr>
          <p:cNvPr id="2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E6B15D16-E2CD-024E-57BA-6D6039EC6ED2}"/>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800"/>
              </a:spcAft>
              <a:buFont typeface="Arial" panose="020B0604020202020204" pitchFamily="34" charset="0"/>
              <a:buChar char="•"/>
            </a:pPr>
            <a:r>
              <a:rPr lang="en-US" sz="1400">
                <a:effectLst/>
              </a:rPr>
              <a:t>Devre Bileşenleri:</a:t>
            </a:r>
          </a:p>
          <a:p>
            <a:pPr marL="342900" lvl="0" indent="-228600">
              <a:lnSpc>
                <a:spcPct val="90000"/>
              </a:lnSpc>
              <a:spcAft>
                <a:spcPts val="800"/>
              </a:spcAft>
              <a:buSzPts val="1000"/>
              <a:buFont typeface="Arial" panose="020B0604020202020204" pitchFamily="34" charset="0"/>
              <a:buChar char="•"/>
              <a:tabLst>
                <a:tab pos="457200" algn="l"/>
              </a:tabLst>
            </a:pPr>
            <a:r>
              <a:rPr lang="en-US" sz="1400">
                <a:effectLst/>
              </a:rPr>
              <a:t>Arduino Uno: Mikrodenetleyici kart, devrenin beyni olarak çalışır ve servo motorları, buzzer ve LED'i kontrol eder.</a:t>
            </a:r>
          </a:p>
          <a:p>
            <a:pPr marL="342900" lvl="0" indent="-228600">
              <a:lnSpc>
                <a:spcPct val="90000"/>
              </a:lnSpc>
              <a:spcAft>
                <a:spcPts val="800"/>
              </a:spcAft>
              <a:buSzPts val="1000"/>
              <a:buFont typeface="Arial" panose="020B0604020202020204" pitchFamily="34" charset="0"/>
              <a:buChar char="•"/>
              <a:tabLst>
                <a:tab pos="457200" algn="l"/>
              </a:tabLst>
            </a:pPr>
            <a:r>
              <a:rPr lang="en-US" sz="1400">
                <a:effectLst/>
              </a:rPr>
              <a:t>Servo Motorlar: 9 ve 10 numaralı pinlere bağlı iki adet SG90 servo motoru.</a:t>
            </a:r>
          </a:p>
          <a:p>
            <a:pPr marL="342900" lvl="0" indent="-228600">
              <a:lnSpc>
                <a:spcPct val="90000"/>
              </a:lnSpc>
              <a:spcAft>
                <a:spcPts val="800"/>
              </a:spcAft>
              <a:buSzPts val="1000"/>
              <a:buFont typeface="Arial" panose="020B0604020202020204" pitchFamily="34" charset="0"/>
              <a:buChar char="•"/>
              <a:tabLst>
                <a:tab pos="457200" algn="l"/>
              </a:tabLst>
            </a:pPr>
            <a:r>
              <a:rPr lang="en-US" sz="1400">
                <a:effectLst/>
              </a:rPr>
              <a:t>Buzzer: 11 numaralı pine bağlı aktif bir buzzer.</a:t>
            </a:r>
          </a:p>
          <a:p>
            <a:pPr marL="342900" lvl="0" indent="-228600">
              <a:lnSpc>
                <a:spcPct val="90000"/>
              </a:lnSpc>
              <a:spcAft>
                <a:spcPts val="800"/>
              </a:spcAft>
              <a:buSzPts val="1000"/>
              <a:buFont typeface="Arial" panose="020B0604020202020204" pitchFamily="34" charset="0"/>
              <a:buChar char="•"/>
              <a:tabLst>
                <a:tab pos="457200" algn="l"/>
              </a:tabLst>
            </a:pPr>
            <a:r>
              <a:rPr lang="en-US" sz="1400">
                <a:effectLst/>
              </a:rPr>
              <a:t>LED: 12 numaralı pine bağlı bir LED.</a:t>
            </a:r>
          </a:p>
          <a:p>
            <a:pPr marL="342900" lvl="0" indent="-228600">
              <a:lnSpc>
                <a:spcPct val="90000"/>
              </a:lnSpc>
              <a:spcAft>
                <a:spcPts val="800"/>
              </a:spcAft>
              <a:buSzPts val="1000"/>
              <a:buFont typeface="Arial" panose="020B0604020202020204" pitchFamily="34" charset="0"/>
              <a:buChar char="•"/>
              <a:tabLst>
                <a:tab pos="457200" algn="l"/>
              </a:tabLst>
            </a:pPr>
            <a:r>
              <a:rPr lang="en-US" sz="1400">
                <a:effectLst/>
              </a:rPr>
              <a:t>Bluetooth Modülü: RX ve TX pinleri 2 ve 3 numaralı pinlere bağlı HC-05 Bluetooth modülü.</a:t>
            </a:r>
          </a:p>
        </p:txBody>
      </p:sp>
      <p:pic>
        <p:nvPicPr>
          <p:cNvPr id="4" name="İçerik Yer Tutucusu 3" descr="Elektrik kaynağı, devre içeren bir resim&#10;&#10;Açıklama otomatik olarak oluşturuldu">
            <a:extLst>
              <a:ext uri="{FF2B5EF4-FFF2-40B4-BE49-F238E27FC236}">
                <a16:creationId xmlns:a16="http://schemas.microsoft.com/office/drawing/2014/main" id="{5A985600-5789-413F-7DCA-30C9B8B74024}"/>
              </a:ext>
            </a:extLst>
          </p:cNvPr>
          <p:cNvPicPr>
            <a:picLocks noGrp="1" noChangeAspect="1"/>
          </p:cNvPicPr>
          <p:nvPr>
            <p:ph idx="1"/>
          </p:nvPr>
        </p:nvPicPr>
        <p:blipFill>
          <a:blip r:embed="rId2"/>
          <a:stretch>
            <a:fillRect/>
          </a:stretch>
        </p:blipFill>
        <p:spPr>
          <a:xfrm>
            <a:off x="4654296" y="960920"/>
            <a:ext cx="6903720" cy="4936159"/>
          </a:xfrm>
          <a:prstGeom prst="rect">
            <a:avLst/>
          </a:prstGeom>
        </p:spPr>
      </p:pic>
    </p:spTree>
    <p:extLst>
      <p:ext uri="{BB962C8B-B14F-4D97-AF65-F5344CB8AC3E}">
        <p14:creationId xmlns:p14="http://schemas.microsoft.com/office/powerpoint/2010/main" val="3803771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576A6A1-9D87-6E86-38DD-FA32BC8E7411}"/>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Peki </a:t>
            </a:r>
            <a:r>
              <a:rPr lang="en-US" sz="3800" kern="1200" dirty="0" err="1">
                <a:solidFill>
                  <a:schemeClr val="tx1"/>
                </a:solidFill>
                <a:latin typeface="+mj-lt"/>
                <a:ea typeface="+mj-ea"/>
                <a:cs typeface="+mj-cs"/>
              </a:rPr>
              <a:t>Bağlantıları</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Nasıl</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Yaptık</a:t>
            </a:r>
            <a:r>
              <a:rPr lang="en-US" sz="3800" kern="1200" dirty="0">
                <a:solidFill>
                  <a:schemeClr val="tx1"/>
                </a:solidFill>
                <a:latin typeface="+mj-lt"/>
                <a:ea typeface="+mj-ea"/>
                <a:cs typeface="+mj-cs"/>
              </a:rPr>
              <a:t>?</a:t>
            </a:r>
          </a:p>
        </p:txBody>
      </p:sp>
      <p:sp>
        <p:nvSpPr>
          <p:cNvPr id="7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etin kutusu 8">
            <a:extLst>
              <a:ext uri="{FF2B5EF4-FFF2-40B4-BE49-F238E27FC236}">
                <a16:creationId xmlns:a16="http://schemas.microsoft.com/office/drawing/2014/main" id="{443BDF26-72BE-A8A5-5E52-461138699F1A}"/>
              </a:ext>
            </a:extLst>
          </p:cNvPr>
          <p:cNvSpPr txBox="1"/>
          <p:nvPr/>
        </p:nvSpPr>
        <p:spPr>
          <a:xfrm>
            <a:off x="630935" y="2769944"/>
            <a:ext cx="8129607" cy="3447976"/>
          </a:xfrm>
          <a:prstGeom prst="rect">
            <a:avLst/>
          </a:prstGeom>
        </p:spPr>
        <p:txBody>
          <a:bodyPr vert="horz" lIns="91440" tIns="45720" rIns="91440" bIns="45720" rtlCol="0" anchor="t">
            <a:normAutofit fontScale="92500" lnSpcReduction="10000"/>
          </a:bodyPr>
          <a:lstStyle/>
          <a:p>
            <a:pPr indent="-228600">
              <a:lnSpc>
                <a:spcPct val="90000"/>
              </a:lnSpc>
              <a:spcAft>
                <a:spcPts val="800"/>
              </a:spcAft>
              <a:buFont typeface="Arial" panose="020B0604020202020204" pitchFamily="34" charset="0"/>
              <a:buChar char="•"/>
            </a:pPr>
            <a:r>
              <a:rPr lang="en-US" sz="1400" dirty="0" err="1">
                <a:effectLst/>
              </a:rPr>
              <a:t>Bağlantılar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Arduino </a:t>
            </a:r>
            <a:r>
              <a:rPr lang="en-US" sz="1400" dirty="0" err="1">
                <a:effectLst/>
              </a:rPr>
              <a:t>Uno'nun</a:t>
            </a:r>
            <a:r>
              <a:rPr lang="en-US" sz="1400" dirty="0">
                <a:effectLst/>
              </a:rPr>
              <a:t> 5V </a:t>
            </a:r>
            <a:r>
              <a:rPr lang="en-US" sz="1400" dirty="0" err="1">
                <a:effectLst/>
              </a:rPr>
              <a:t>pini</a:t>
            </a:r>
            <a:r>
              <a:rPr lang="en-US" sz="1400" dirty="0">
                <a:effectLst/>
              </a:rPr>
              <a:t> </a:t>
            </a:r>
            <a:r>
              <a:rPr lang="en-US" sz="1400" dirty="0" err="1">
                <a:effectLst/>
              </a:rPr>
              <a:t>breadboard'un</a:t>
            </a:r>
            <a:r>
              <a:rPr lang="en-US" sz="1400" dirty="0">
                <a:effectLst/>
              </a:rPr>
              <a:t> 5V </a:t>
            </a:r>
            <a:r>
              <a:rPr lang="en-US" sz="1400" dirty="0" err="1">
                <a:effectLst/>
              </a:rPr>
              <a:t>hattına</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Arduino </a:t>
            </a:r>
            <a:r>
              <a:rPr lang="en-US" sz="1400" dirty="0" err="1">
                <a:effectLst/>
              </a:rPr>
              <a:t>Uno'nun</a:t>
            </a:r>
            <a:r>
              <a:rPr lang="en-US" sz="1400" dirty="0">
                <a:effectLst/>
              </a:rPr>
              <a:t> GND </a:t>
            </a:r>
            <a:r>
              <a:rPr lang="en-US" sz="1400" dirty="0" err="1">
                <a:effectLst/>
              </a:rPr>
              <a:t>pini</a:t>
            </a:r>
            <a:r>
              <a:rPr lang="en-US" sz="1400" dirty="0">
                <a:effectLst/>
              </a:rPr>
              <a:t> </a:t>
            </a:r>
            <a:r>
              <a:rPr lang="en-US" sz="1400" dirty="0" err="1">
                <a:effectLst/>
              </a:rPr>
              <a:t>breadboard'un</a:t>
            </a:r>
            <a:r>
              <a:rPr lang="en-US" sz="1400" dirty="0">
                <a:effectLst/>
              </a:rPr>
              <a:t> GND </a:t>
            </a:r>
            <a:r>
              <a:rPr lang="en-US" sz="1400" dirty="0" err="1">
                <a:effectLst/>
              </a:rPr>
              <a:t>hattına</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Servo </a:t>
            </a:r>
            <a:r>
              <a:rPr lang="en-US" sz="1400" dirty="0" err="1">
                <a:effectLst/>
              </a:rPr>
              <a:t>motorların</a:t>
            </a:r>
            <a:r>
              <a:rPr lang="en-US" sz="1400" dirty="0">
                <a:effectLst/>
              </a:rPr>
              <a:t> VCC </a:t>
            </a:r>
            <a:r>
              <a:rPr lang="en-US" sz="1400" dirty="0" err="1">
                <a:effectLst/>
              </a:rPr>
              <a:t>pinleri</a:t>
            </a:r>
            <a:r>
              <a:rPr lang="en-US" sz="1400" dirty="0">
                <a:effectLst/>
              </a:rPr>
              <a:t> Arduino </a:t>
            </a:r>
            <a:r>
              <a:rPr lang="en-US" sz="1400" dirty="0" err="1">
                <a:effectLst/>
              </a:rPr>
              <a:t>Uno'nun</a:t>
            </a:r>
            <a:r>
              <a:rPr lang="en-US" sz="1400" dirty="0">
                <a:effectLst/>
              </a:rPr>
              <a:t> 5V </a:t>
            </a:r>
            <a:r>
              <a:rPr lang="en-US" sz="1400" dirty="0" err="1">
                <a:effectLst/>
              </a:rPr>
              <a:t>pinine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Servo </a:t>
            </a:r>
            <a:r>
              <a:rPr lang="en-US" sz="1400" dirty="0" err="1">
                <a:effectLst/>
              </a:rPr>
              <a:t>motorların</a:t>
            </a:r>
            <a:r>
              <a:rPr lang="en-US" sz="1400" dirty="0">
                <a:effectLst/>
              </a:rPr>
              <a:t> GND </a:t>
            </a:r>
            <a:r>
              <a:rPr lang="en-US" sz="1400" dirty="0" err="1">
                <a:effectLst/>
              </a:rPr>
              <a:t>pinleri</a:t>
            </a:r>
            <a:r>
              <a:rPr lang="en-US" sz="1400" dirty="0">
                <a:effectLst/>
              </a:rPr>
              <a:t> Arduino </a:t>
            </a:r>
            <a:r>
              <a:rPr lang="en-US" sz="1400" dirty="0" err="1">
                <a:effectLst/>
              </a:rPr>
              <a:t>Uno'nun</a:t>
            </a:r>
            <a:r>
              <a:rPr lang="en-US" sz="1400" dirty="0">
                <a:effectLst/>
              </a:rPr>
              <a:t> GND </a:t>
            </a:r>
            <a:r>
              <a:rPr lang="en-US" sz="1400" dirty="0" err="1">
                <a:effectLst/>
              </a:rPr>
              <a:t>pinine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Servo </a:t>
            </a:r>
            <a:r>
              <a:rPr lang="en-US" sz="1400" dirty="0" err="1">
                <a:effectLst/>
              </a:rPr>
              <a:t>motorların</a:t>
            </a:r>
            <a:r>
              <a:rPr lang="en-US" sz="1400" dirty="0">
                <a:effectLst/>
              </a:rPr>
              <a:t> </a:t>
            </a:r>
            <a:r>
              <a:rPr lang="en-US" sz="1400" dirty="0" err="1">
                <a:effectLst/>
              </a:rPr>
              <a:t>sinyal</a:t>
            </a:r>
            <a:r>
              <a:rPr lang="en-US" sz="1400" dirty="0">
                <a:effectLst/>
              </a:rPr>
              <a:t> </a:t>
            </a:r>
            <a:r>
              <a:rPr lang="en-US" sz="1400" dirty="0" err="1">
                <a:effectLst/>
              </a:rPr>
              <a:t>pinleri</a:t>
            </a:r>
            <a:r>
              <a:rPr lang="en-US" sz="1400" dirty="0">
                <a:effectLst/>
              </a:rPr>
              <a:t> (</a:t>
            </a:r>
            <a:r>
              <a:rPr lang="en-US" sz="1400" dirty="0" err="1">
                <a:effectLst/>
              </a:rPr>
              <a:t>genellikle</a:t>
            </a:r>
            <a:r>
              <a:rPr lang="en-US" sz="1400" dirty="0">
                <a:effectLst/>
              </a:rPr>
              <a:t> </a:t>
            </a:r>
            <a:r>
              <a:rPr lang="en-US" sz="1400" dirty="0" err="1">
                <a:effectLst/>
              </a:rPr>
              <a:t>turuncu</a:t>
            </a:r>
            <a:r>
              <a:rPr lang="en-US" sz="1400" dirty="0">
                <a:effectLst/>
              </a:rPr>
              <a:t> </a:t>
            </a:r>
            <a:r>
              <a:rPr lang="en-US" sz="1400" dirty="0" err="1">
                <a:effectLst/>
              </a:rPr>
              <a:t>renktedir</a:t>
            </a:r>
            <a:r>
              <a:rPr lang="en-US" sz="1400" dirty="0">
                <a:effectLst/>
              </a:rPr>
              <a:t>) Arduino </a:t>
            </a:r>
            <a:r>
              <a:rPr lang="en-US" sz="1400" dirty="0" err="1">
                <a:effectLst/>
              </a:rPr>
              <a:t>Uno'nun</a:t>
            </a:r>
            <a:r>
              <a:rPr lang="en-US" sz="1400" dirty="0">
                <a:effectLst/>
              </a:rPr>
              <a:t> 9 </a:t>
            </a:r>
            <a:r>
              <a:rPr lang="en-US" sz="1400" dirty="0" err="1">
                <a:effectLst/>
              </a:rPr>
              <a:t>ve</a:t>
            </a:r>
            <a:r>
              <a:rPr lang="en-US" sz="1400" dirty="0">
                <a:effectLst/>
              </a:rPr>
              <a:t> 10 </a:t>
            </a:r>
            <a:r>
              <a:rPr lang="en-US" sz="1400" dirty="0" err="1">
                <a:effectLst/>
              </a:rPr>
              <a:t>numaralı</a:t>
            </a:r>
            <a:r>
              <a:rPr lang="en-US" sz="1400" dirty="0">
                <a:effectLst/>
              </a:rPr>
              <a:t> </a:t>
            </a:r>
            <a:r>
              <a:rPr lang="en-US" sz="1400" dirty="0" err="1">
                <a:effectLst/>
              </a:rPr>
              <a:t>dijital</a:t>
            </a:r>
            <a:r>
              <a:rPr lang="en-US" sz="1400" dirty="0">
                <a:effectLst/>
              </a:rPr>
              <a:t> </a:t>
            </a:r>
            <a:r>
              <a:rPr lang="en-US" sz="1400" dirty="0" err="1">
                <a:effectLst/>
              </a:rPr>
              <a:t>pinlerine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err="1">
                <a:effectLst/>
              </a:rPr>
              <a:t>Buzzer'ın</a:t>
            </a:r>
            <a:r>
              <a:rPr lang="en-US" sz="1400" dirty="0">
                <a:effectLst/>
              </a:rPr>
              <a:t> + </a:t>
            </a:r>
            <a:r>
              <a:rPr lang="en-US" sz="1400" dirty="0" err="1">
                <a:effectLst/>
              </a:rPr>
              <a:t>pini</a:t>
            </a:r>
            <a:r>
              <a:rPr lang="en-US" sz="1400" dirty="0">
                <a:effectLst/>
              </a:rPr>
              <a:t> Arduino </a:t>
            </a:r>
            <a:r>
              <a:rPr lang="en-US" sz="1400" dirty="0" err="1">
                <a:effectLst/>
              </a:rPr>
              <a:t>Uno'nun</a:t>
            </a:r>
            <a:r>
              <a:rPr lang="en-US" sz="1400" dirty="0">
                <a:effectLst/>
              </a:rPr>
              <a:t> 5V </a:t>
            </a:r>
            <a:r>
              <a:rPr lang="en-US" sz="1400" dirty="0" err="1">
                <a:effectLst/>
              </a:rPr>
              <a:t>pinine</a:t>
            </a:r>
            <a:r>
              <a:rPr lang="en-US" sz="1400" dirty="0">
                <a:effectLst/>
              </a:rPr>
              <a:t> </a:t>
            </a:r>
            <a:r>
              <a:rPr lang="en-US" sz="1400" dirty="0" err="1">
                <a:effectLst/>
              </a:rPr>
              <a:t>bağlanır</a:t>
            </a:r>
            <a:r>
              <a:rPr lang="en-US" sz="1400" dirty="0">
                <a:effectLst/>
              </a:rPr>
              <a:t>, - </a:t>
            </a:r>
            <a:r>
              <a:rPr lang="en-US" sz="1400" dirty="0" err="1">
                <a:effectLst/>
              </a:rPr>
              <a:t>pini</a:t>
            </a:r>
            <a:r>
              <a:rPr lang="en-US" sz="1400" dirty="0">
                <a:effectLst/>
              </a:rPr>
              <a:t> Arduino </a:t>
            </a:r>
            <a:r>
              <a:rPr lang="en-US" sz="1400" dirty="0" err="1">
                <a:effectLst/>
              </a:rPr>
              <a:t>Uno'nun</a:t>
            </a:r>
            <a:r>
              <a:rPr lang="en-US" sz="1400" dirty="0">
                <a:effectLst/>
              </a:rPr>
              <a:t> 11 </a:t>
            </a:r>
            <a:r>
              <a:rPr lang="en-US" sz="1400" dirty="0" err="1">
                <a:effectLst/>
              </a:rPr>
              <a:t>numaralı</a:t>
            </a:r>
            <a:r>
              <a:rPr lang="en-US" sz="1400" dirty="0">
                <a:effectLst/>
              </a:rPr>
              <a:t> </a:t>
            </a:r>
            <a:r>
              <a:rPr lang="en-US" sz="1400" dirty="0" err="1">
                <a:effectLst/>
              </a:rPr>
              <a:t>dijital</a:t>
            </a:r>
            <a:r>
              <a:rPr lang="en-US" sz="1400" dirty="0">
                <a:effectLst/>
              </a:rPr>
              <a:t> </a:t>
            </a:r>
            <a:r>
              <a:rPr lang="en-US" sz="1400" dirty="0" err="1">
                <a:effectLst/>
              </a:rPr>
              <a:t>pinine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err="1">
                <a:effectLst/>
              </a:rPr>
              <a:t>LED'in</a:t>
            </a:r>
            <a:r>
              <a:rPr lang="en-US" sz="1400" dirty="0">
                <a:effectLst/>
              </a:rPr>
              <a:t> </a:t>
            </a:r>
            <a:r>
              <a:rPr lang="en-US" sz="1400" dirty="0" err="1">
                <a:effectLst/>
              </a:rPr>
              <a:t>uzun</a:t>
            </a:r>
            <a:r>
              <a:rPr lang="en-US" sz="1400" dirty="0">
                <a:effectLst/>
              </a:rPr>
              <a:t> </a:t>
            </a:r>
            <a:r>
              <a:rPr lang="en-US" sz="1400" dirty="0" err="1">
                <a:effectLst/>
              </a:rPr>
              <a:t>bacağı</a:t>
            </a:r>
            <a:r>
              <a:rPr lang="en-US" sz="1400" dirty="0">
                <a:effectLst/>
              </a:rPr>
              <a:t> (</a:t>
            </a:r>
            <a:r>
              <a:rPr lang="en-US" sz="1400" dirty="0" err="1">
                <a:effectLst/>
              </a:rPr>
              <a:t>genellikle</a:t>
            </a:r>
            <a:r>
              <a:rPr lang="en-US" sz="1400" dirty="0">
                <a:effectLst/>
              </a:rPr>
              <a:t> </a:t>
            </a:r>
            <a:r>
              <a:rPr lang="en-US" sz="1400" dirty="0" err="1">
                <a:effectLst/>
              </a:rPr>
              <a:t>pozitif</a:t>
            </a:r>
            <a:r>
              <a:rPr lang="en-US" sz="1400" dirty="0">
                <a:effectLst/>
              </a:rPr>
              <a:t> </a:t>
            </a:r>
            <a:r>
              <a:rPr lang="en-US" sz="1400" dirty="0" err="1">
                <a:effectLst/>
              </a:rPr>
              <a:t>kutupta</a:t>
            </a:r>
            <a:r>
              <a:rPr lang="en-US" sz="1400" dirty="0">
                <a:effectLst/>
              </a:rPr>
              <a:t> + </a:t>
            </a:r>
            <a:r>
              <a:rPr lang="en-US" sz="1400" dirty="0" err="1">
                <a:effectLst/>
              </a:rPr>
              <a:t>sembolüyle</a:t>
            </a:r>
            <a:r>
              <a:rPr lang="en-US" sz="1400" dirty="0">
                <a:effectLst/>
              </a:rPr>
              <a:t> </a:t>
            </a:r>
            <a:r>
              <a:rPr lang="en-US" sz="1400" dirty="0" err="1">
                <a:effectLst/>
              </a:rPr>
              <a:t>gösterilir</a:t>
            </a:r>
            <a:r>
              <a:rPr lang="en-US" sz="1400" dirty="0">
                <a:effectLst/>
              </a:rPr>
              <a:t>) Arduino </a:t>
            </a:r>
            <a:r>
              <a:rPr lang="en-US" sz="1400" dirty="0" err="1">
                <a:effectLst/>
              </a:rPr>
              <a:t>Uno'nun</a:t>
            </a:r>
            <a:r>
              <a:rPr lang="en-US" sz="1400" dirty="0">
                <a:effectLst/>
              </a:rPr>
              <a:t> 5V </a:t>
            </a:r>
            <a:r>
              <a:rPr lang="en-US" sz="1400" dirty="0" err="1">
                <a:effectLst/>
              </a:rPr>
              <a:t>pinine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err="1">
                <a:effectLst/>
              </a:rPr>
              <a:t>LED'in</a:t>
            </a:r>
            <a:r>
              <a:rPr lang="en-US" sz="1400" dirty="0">
                <a:effectLst/>
              </a:rPr>
              <a:t> </a:t>
            </a:r>
            <a:r>
              <a:rPr lang="en-US" sz="1400" dirty="0" err="1">
                <a:effectLst/>
              </a:rPr>
              <a:t>kısa</a:t>
            </a:r>
            <a:r>
              <a:rPr lang="en-US" sz="1400" dirty="0">
                <a:effectLst/>
              </a:rPr>
              <a:t> </a:t>
            </a:r>
            <a:r>
              <a:rPr lang="en-US" sz="1400" dirty="0" err="1">
                <a:effectLst/>
              </a:rPr>
              <a:t>bacağı</a:t>
            </a:r>
            <a:r>
              <a:rPr lang="en-US" sz="1400" dirty="0">
                <a:effectLst/>
              </a:rPr>
              <a:t> Arduino </a:t>
            </a:r>
            <a:r>
              <a:rPr lang="en-US" sz="1400" dirty="0" err="1">
                <a:effectLst/>
              </a:rPr>
              <a:t>Uno'nun</a:t>
            </a:r>
            <a:r>
              <a:rPr lang="en-US" sz="1400" dirty="0">
                <a:effectLst/>
              </a:rPr>
              <a:t> 12 </a:t>
            </a:r>
            <a:r>
              <a:rPr lang="en-US" sz="1400" dirty="0" err="1">
                <a:effectLst/>
              </a:rPr>
              <a:t>numaralı</a:t>
            </a:r>
            <a:r>
              <a:rPr lang="en-US" sz="1400" dirty="0">
                <a:effectLst/>
              </a:rPr>
              <a:t> </a:t>
            </a:r>
            <a:r>
              <a:rPr lang="en-US" sz="1400" dirty="0" err="1">
                <a:effectLst/>
              </a:rPr>
              <a:t>dijital</a:t>
            </a:r>
            <a:r>
              <a:rPr lang="en-US" sz="1400" dirty="0">
                <a:effectLst/>
              </a:rPr>
              <a:t> </a:t>
            </a:r>
            <a:r>
              <a:rPr lang="en-US" sz="1400" dirty="0" err="1">
                <a:effectLst/>
              </a:rPr>
              <a:t>pinine</a:t>
            </a:r>
            <a:r>
              <a:rPr lang="en-US" sz="1400" dirty="0">
                <a:effectLst/>
              </a:rPr>
              <a:t> </a:t>
            </a:r>
            <a:r>
              <a:rPr lang="en-US" sz="1400" dirty="0" err="1">
                <a:effectLst/>
              </a:rPr>
              <a:t>bir</a:t>
            </a:r>
            <a:r>
              <a:rPr lang="en-US" sz="1400" dirty="0">
                <a:effectLst/>
              </a:rPr>
              <a:t> </a:t>
            </a:r>
            <a:r>
              <a:rPr lang="en-US" sz="1400" dirty="0" err="1">
                <a:effectLst/>
              </a:rPr>
              <a:t>direnç</a:t>
            </a:r>
            <a:r>
              <a:rPr lang="en-US" sz="1400" dirty="0">
                <a:effectLst/>
              </a:rPr>
              <a:t> </a:t>
            </a:r>
            <a:r>
              <a:rPr lang="en-US" sz="1400" dirty="0" err="1">
                <a:effectLst/>
              </a:rPr>
              <a:t>aracılığıyla</a:t>
            </a:r>
            <a:r>
              <a:rPr lang="en-US" sz="1400" dirty="0">
                <a:effectLst/>
              </a:rPr>
              <a:t> </a:t>
            </a:r>
            <a:r>
              <a:rPr lang="en-US" sz="1400" dirty="0" err="1">
                <a:effectLst/>
              </a:rPr>
              <a:t>bağlanır</a:t>
            </a:r>
            <a:r>
              <a:rPr lang="en-US" sz="1400" dirty="0">
                <a:effectLst/>
              </a:rPr>
              <a:t>. </a:t>
            </a:r>
            <a:r>
              <a:rPr lang="en-US" sz="1400" dirty="0" err="1">
                <a:effectLst/>
              </a:rPr>
              <a:t>Direncin</a:t>
            </a:r>
            <a:r>
              <a:rPr lang="en-US" sz="1400" dirty="0">
                <a:effectLst/>
              </a:rPr>
              <a:t> </a:t>
            </a:r>
            <a:r>
              <a:rPr lang="en-US" sz="1400" dirty="0" err="1">
                <a:effectLst/>
              </a:rPr>
              <a:t>değeri</a:t>
            </a:r>
            <a:r>
              <a:rPr lang="en-US" sz="1400" dirty="0">
                <a:effectLst/>
              </a:rPr>
              <a:t>, </a:t>
            </a:r>
            <a:r>
              <a:rPr lang="en-US" sz="1400" dirty="0" err="1">
                <a:effectLst/>
              </a:rPr>
              <a:t>LED'in</a:t>
            </a:r>
            <a:r>
              <a:rPr lang="en-US" sz="1400" dirty="0">
                <a:effectLst/>
              </a:rPr>
              <a:t> </a:t>
            </a:r>
            <a:r>
              <a:rPr lang="en-US" sz="1400" dirty="0" err="1">
                <a:effectLst/>
              </a:rPr>
              <a:t>çeşidine</a:t>
            </a:r>
            <a:r>
              <a:rPr lang="en-US" sz="1400" dirty="0">
                <a:effectLst/>
              </a:rPr>
              <a:t> </a:t>
            </a:r>
            <a:r>
              <a:rPr lang="en-US" sz="1400" dirty="0" err="1">
                <a:effectLst/>
              </a:rPr>
              <a:t>ve</a:t>
            </a:r>
            <a:r>
              <a:rPr lang="en-US" sz="1400" dirty="0">
                <a:effectLst/>
              </a:rPr>
              <a:t> </a:t>
            </a:r>
            <a:r>
              <a:rPr lang="en-US" sz="1400" dirty="0" err="1">
                <a:effectLst/>
              </a:rPr>
              <a:t>Arduino'nun</a:t>
            </a:r>
            <a:r>
              <a:rPr lang="en-US" sz="1400" dirty="0">
                <a:effectLst/>
              </a:rPr>
              <a:t> </a:t>
            </a:r>
            <a:r>
              <a:rPr lang="en-US" sz="1400" dirty="0" err="1">
                <a:effectLst/>
              </a:rPr>
              <a:t>maksimum</a:t>
            </a:r>
            <a:r>
              <a:rPr lang="en-US" sz="1400" dirty="0">
                <a:effectLst/>
              </a:rPr>
              <a:t> </a:t>
            </a:r>
            <a:r>
              <a:rPr lang="en-US" sz="1400" dirty="0" err="1">
                <a:effectLst/>
              </a:rPr>
              <a:t>akım</a:t>
            </a:r>
            <a:r>
              <a:rPr lang="en-US" sz="1400" dirty="0">
                <a:effectLst/>
              </a:rPr>
              <a:t> </a:t>
            </a:r>
            <a:r>
              <a:rPr lang="en-US" sz="1400" dirty="0" err="1">
                <a:effectLst/>
              </a:rPr>
              <a:t>çıkışına</a:t>
            </a:r>
            <a:r>
              <a:rPr lang="en-US" sz="1400" dirty="0">
                <a:effectLst/>
              </a:rPr>
              <a:t> </a:t>
            </a:r>
            <a:r>
              <a:rPr lang="en-US" sz="1400" dirty="0" err="1">
                <a:effectLst/>
              </a:rPr>
              <a:t>göre</a:t>
            </a:r>
            <a:r>
              <a:rPr lang="en-US" sz="1400" dirty="0">
                <a:effectLst/>
              </a:rPr>
              <a:t> </a:t>
            </a:r>
            <a:r>
              <a:rPr lang="en-US" sz="1400" dirty="0" err="1">
                <a:effectLst/>
              </a:rPr>
              <a:t>seçilir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Bluetooth </a:t>
            </a:r>
            <a:r>
              <a:rPr lang="en-US" sz="1400" dirty="0" err="1">
                <a:effectLst/>
              </a:rPr>
              <a:t>modülünün</a:t>
            </a:r>
            <a:r>
              <a:rPr lang="en-US" sz="1400" dirty="0">
                <a:effectLst/>
              </a:rPr>
              <a:t> RX </a:t>
            </a:r>
            <a:r>
              <a:rPr lang="en-US" sz="1400" dirty="0" err="1">
                <a:effectLst/>
              </a:rPr>
              <a:t>pini</a:t>
            </a:r>
            <a:r>
              <a:rPr lang="en-US" sz="1400" dirty="0">
                <a:effectLst/>
              </a:rPr>
              <a:t> Arduino </a:t>
            </a:r>
            <a:r>
              <a:rPr lang="en-US" sz="1400" dirty="0" err="1">
                <a:effectLst/>
              </a:rPr>
              <a:t>Uno'nun</a:t>
            </a:r>
            <a:r>
              <a:rPr lang="en-US" sz="1400" dirty="0">
                <a:effectLst/>
              </a:rPr>
              <a:t> 2 </a:t>
            </a:r>
            <a:r>
              <a:rPr lang="en-US" sz="1400" dirty="0" err="1">
                <a:effectLst/>
              </a:rPr>
              <a:t>numaralı</a:t>
            </a:r>
            <a:r>
              <a:rPr lang="en-US" sz="1400" dirty="0">
                <a:effectLst/>
              </a:rPr>
              <a:t> </a:t>
            </a:r>
            <a:r>
              <a:rPr lang="en-US" sz="1400" dirty="0" err="1">
                <a:effectLst/>
              </a:rPr>
              <a:t>dijital</a:t>
            </a:r>
            <a:r>
              <a:rPr lang="en-US" sz="1400" dirty="0">
                <a:effectLst/>
              </a:rPr>
              <a:t> </a:t>
            </a:r>
            <a:r>
              <a:rPr lang="en-US" sz="1400" dirty="0" err="1">
                <a:effectLst/>
              </a:rPr>
              <a:t>pinine</a:t>
            </a:r>
            <a:r>
              <a:rPr lang="en-US" sz="1400" dirty="0">
                <a:effectLst/>
              </a:rPr>
              <a:t> </a:t>
            </a:r>
            <a:r>
              <a:rPr lang="en-US" sz="1400" dirty="0" err="1">
                <a:effectLst/>
              </a:rPr>
              <a:t>bağlanır</a:t>
            </a:r>
            <a:r>
              <a:rPr lang="en-US" sz="1400" dirty="0">
                <a:effectLst/>
              </a:rPr>
              <a:t>.</a:t>
            </a:r>
          </a:p>
          <a:p>
            <a:pPr marL="342900" lvl="0" indent="-228600">
              <a:lnSpc>
                <a:spcPct val="90000"/>
              </a:lnSpc>
              <a:spcAft>
                <a:spcPts val="800"/>
              </a:spcAft>
              <a:buSzPts val="1000"/>
              <a:buFont typeface="Arial" panose="020B0604020202020204" pitchFamily="34" charset="0"/>
              <a:buChar char="•"/>
              <a:tabLst>
                <a:tab pos="457200" algn="l"/>
              </a:tabLst>
            </a:pPr>
            <a:r>
              <a:rPr lang="en-US" sz="1400" dirty="0">
                <a:effectLst/>
              </a:rPr>
              <a:t>Bluetooth </a:t>
            </a:r>
            <a:r>
              <a:rPr lang="en-US" sz="1400" dirty="0" err="1">
                <a:effectLst/>
              </a:rPr>
              <a:t>modülünün</a:t>
            </a:r>
            <a:r>
              <a:rPr lang="en-US" sz="1400" dirty="0">
                <a:effectLst/>
              </a:rPr>
              <a:t> TX </a:t>
            </a:r>
            <a:r>
              <a:rPr lang="en-US" sz="1400" dirty="0" err="1">
                <a:effectLst/>
              </a:rPr>
              <a:t>pini</a:t>
            </a:r>
            <a:r>
              <a:rPr lang="en-US" sz="1400" dirty="0">
                <a:effectLst/>
              </a:rPr>
              <a:t> Arduino </a:t>
            </a:r>
            <a:r>
              <a:rPr lang="en-US" sz="1400" dirty="0" err="1">
                <a:effectLst/>
              </a:rPr>
              <a:t>Uno'nun</a:t>
            </a:r>
            <a:r>
              <a:rPr lang="en-US" sz="1400" dirty="0">
                <a:effectLst/>
              </a:rPr>
              <a:t> 3 </a:t>
            </a:r>
            <a:r>
              <a:rPr lang="en-US" sz="1400" dirty="0" err="1">
                <a:effectLst/>
              </a:rPr>
              <a:t>numaralı</a:t>
            </a:r>
            <a:r>
              <a:rPr lang="en-US" sz="1400" dirty="0">
                <a:effectLst/>
              </a:rPr>
              <a:t> </a:t>
            </a:r>
            <a:r>
              <a:rPr lang="en-US" sz="1400" dirty="0" err="1">
                <a:effectLst/>
              </a:rPr>
              <a:t>dijital</a:t>
            </a:r>
            <a:r>
              <a:rPr lang="en-US" sz="1400" dirty="0">
                <a:effectLst/>
              </a:rPr>
              <a:t> </a:t>
            </a:r>
            <a:r>
              <a:rPr lang="en-US" sz="1400" dirty="0" err="1">
                <a:effectLst/>
              </a:rPr>
              <a:t>pinine</a:t>
            </a:r>
            <a:r>
              <a:rPr lang="en-US" sz="1400" dirty="0">
                <a:effectLst/>
              </a:rPr>
              <a:t> </a:t>
            </a:r>
            <a:r>
              <a:rPr lang="en-US" sz="1400" dirty="0" err="1">
                <a:effectLst/>
              </a:rPr>
              <a:t>bağlanır</a:t>
            </a:r>
            <a:r>
              <a:rPr lang="en-US" sz="1400" dirty="0">
                <a:effectLst/>
              </a:rPr>
              <a:t>.</a:t>
            </a:r>
          </a:p>
        </p:txBody>
      </p:sp>
      <p:pic>
        <p:nvPicPr>
          <p:cNvPr id="5" name="Resim 4" descr="taşıt, araç, tekerlek, kara taşıtı, araba lastiği içeren bir resim&#10;&#10;Açıklama otomatik olarak oluşturuldu">
            <a:extLst>
              <a:ext uri="{FF2B5EF4-FFF2-40B4-BE49-F238E27FC236}">
                <a16:creationId xmlns:a16="http://schemas.microsoft.com/office/drawing/2014/main" id="{199900FC-FC71-B36D-1ADF-54FCE9459912}"/>
              </a:ext>
            </a:extLst>
          </p:cNvPr>
          <p:cNvPicPr>
            <a:picLocks noChangeAspect="1"/>
          </p:cNvPicPr>
          <p:nvPr/>
        </p:nvPicPr>
        <p:blipFill rotWithShape="1">
          <a:blip r:embed="rId2"/>
          <a:srcRect r="-1" b="4585"/>
          <a:stretch/>
        </p:blipFill>
        <p:spPr>
          <a:xfrm>
            <a:off x="4541651" y="253280"/>
            <a:ext cx="6903720" cy="2634846"/>
          </a:xfrm>
          <a:prstGeom prst="rect">
            <a:avLst/>
          </a:prstGeom>
        </p:spPr>
      </p:pic>
      <p:sp>
        <p:nvSpPr>
          <p:cNvPr id="11" name="Metin kutusu 10">
            <a:extLst>
              <a:ext uri="{FF2B5EF4-FFF2-40B4-BE49-F238E27FC236}">
                <a16:creationId xmlns:a16="http://schemas.microsoft.com/office/drawing/2014/main" id="{2DF6678A-FA4A-0972-D618-F1E17DD8B524}"/>
              </a:ext>
            </a:extLst>
          </p:cNvPr>
          <p:cNvSpPr txBox="1"/>
          <p:nvPr/>
        </p:nvSpPr>
        <p:spPr>
          <a:xfrm>
            <a:off x="6440129" y="2202426"/>
            <a:ext cx="2477729" cy="369332"/>
          </a:xfrm>
          <a:prstGeom prst="rect">
            <a:avLst/>
          </a:prstGeom>
          <a:noFill/>
        </p:spPr>
        <p:txBody>
          <a:bodyPr wrap="square" rtlCol="0">
            <a:spAutoFit/>
          </a:bodyPr>
          <a:lstStyle/>
          <a:p>
            <a:pPr algn="ctr"/>
            <a:r>
              <a:rPr lang="tr-TR" dirty="0">
                <a:solidFill>
                  <a:schemeClr val="bg1"/>
                </a:solidFill>
              </a:rPr>
              <a:t>Arduino’muz</a:t>
            </a:r>
          </a:p>
        </p:txBody>
      </p:sp>
      <p:sp>
        <p:nvSpPr>
          <p:cNvPr id="21" name="Metin kutusu 20">
            <a:extLst>
              <a:ext uri="{FF2B5EF4-FFF2-40B4-BE49-F238E27FC236}">
                <a16:creationId xmlns:a16="http://schemas.microsoft.com/office/drawing/2014/main" id="{9C2A4391-D0D0-2126-D4C0-6DBA009C07CD}"/>
              </a:ext>
            </a:extLst>
          </p:cNvPr>
          <p:cNvSpPr txBox="1"/>
          <p:nvPr/>
        </p:nvSpPr>
        <p:spPr>
          <a:xfrm>
            <a:off x="4695568" y="486032"/>
            <a:ext cx="1326291" cy="527222"/>
          </a:xfrm>
          <a:prstGeom prst="rect">
            <a:avLst/>
          </a:prstGeom>
          <a:noFill/>
        </p:spPr>
        <p:txBody>
          <a:bodyPr wrap="square" rtlCol="0">
            <a:spAutoFit/>
          </a:bodyPr>
          <a:lstStyle/>
          <a:p>
            <a:endParaRPr lang="tr-TR" dirty="0"/>
          </a:p>
        </p:txBody>
      </p:sp>
      <p:sp>
        <p:nvSpPr>
          <p:cNvPr id="23" name="Metin kutusu 22">
            <a:extLst>
              <a:ext uri="{FF2B5EF4-FFF2-40B4-BE49-F238E27FC236}">
                <a16:creationId xmlns:a16="http://schemas.microsoft.com/office/drawing/2014/main" id="{603808D4-F967-8F1C-145E-CDD3582E6CD8}"/>
              </a:ext>
            </a:extLst>
          </p:cNvPr>
          <p:cNvSpPr txBox="1"/>
          <p:nvPr/>
        </p:nvSpPr>
        <p:spPr>
          <a:xfrm>
            <a:off x="9396025" y="815545"/>
            <a:ext cx="2049346" cy="923330"/>
          </a:xfrm>
          <a:prstGeom prst="rect">
            <a:avLst/>
          </a:prstGeom>
          <a:noFill/>
        </p:spPr>
        <p:txBody>
          <a:bodyPr wrap="square" rtlCol="0">
            <a:spAutoFit/>
          </a:bodyPr>
          <a:lstStyle/>
          <a:p>
            <a:pPr algn="ctr"/>
            <a:r>
              <a:rPr lang="tr-TR" dirty="0">
                <a:solidFill>
                  <a:schemeClr val="bg1"/>
                </a:solidFill>
              </a:rPr>
              <a:t>Bluetooth Modülü (HC05)</a:t>
            </a:r>
          </a:p>
          <a:p>
            <a:pPr algn="ctr"/>
            <a:endParaRPr lang="tr-TR" dirty="0"/>
          </a:p>
        </p:txBody>
      </p:sp>
      <p:sp>
        <p:nvSpPr>
          <p:cNvPr id="29" name="Metin kutusu 28">
            <a:extLst>
              <a:ext uri="{FF2B5EF4-FFF2-40B4-BE49-F238E27FC236}">
                <a16:creationId xmlns:a16="http://schemas.microsoft.com/office/drawing/2014/main" id="{28B96504-CF03-5498-5602-F292BB3009F6}"/>
              </a:ext>
            </a:extLst>
          </p:cNvPr>
          <p:cNvSpPr txBox="1"/>
          <p:nvPr/>
        </p:nvSpPr>
        <p:spPr>
          <a:xfrm>
            <a:off x="4703214" y="564977"/>
            <a:ext cx="1227437" cy="369332"/>
          </a:xfrm>
          <a:prstGeom prst="rect">
            <a:avLst/>
          </a:prstGeom>
          <a:noFill/>
        </p:spPr>
        <p:txBody>
          <a:bodyPr wrap="square" rtlCol="0">
            <a:spAutoFit/>
          </a:bodyPr>
          <a:lstStyle/>
          <a:p>
            <a:pPr algn="ctr"/>
            <a:r>
              <a:rPr lang="tr-TR" dirty="0" err="1">
                <a:solidFill>
                  <a:schemeClr val="bg1"/>
                </a:solidFill>
              </a:rPr>
              <a:t>Servolar</a:t>
            </a:r>
            <a:endParaRPr lang="tr-TR" dirty="0">
              <a:solidFill>
                <a:schemeClr val="bg1"/>
              </a:solidFill>
            </a:endParaRPr>
          </a:p>
        </p:txBody>
      </p:sp>
    </p:spTree>
    <p:extLst>
      <p:ext uri="{BB962C8B-B14F-4D97-AF65-F5344CB8AC3E}">
        <p14:creationId xmlns:p14="http://schemas.microsoft.com/office/powerpoint/2010/main" val="229026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DABB94F-AB3E-172B-8C46-84370E9F7364}"/>
              </a:ext>
            </a:extLst>
          </p:cNvPr>
          <p:cNvSpPr>
            <a:spLocks noGrp="1"/>
          </p:cNvSpPr>
          <p:nvPr>
            <p:ph type="title"/>
          </p:nvPr>
        </p:nvSpPr>
        <p:spPr>
          <a:xfrm>
            <a:off x="640080" y="325369"/>
            <a:ext cx="4368602" cy="1956841"/>
          </a:xfrm>
        </p:spPr>
        <p:txBody>
          <a:bodyPr anchor="b">
            <a:normAutofit/>
          </a:bodyPr>
          <a:lstStyle/>
          <a:p>
            <a:r>
              <a:rPr lang="tr-TR" sz="5400"/>
              <a:t>Şimdi Biz Ne yapmış Olduk?</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4ABE080E-2C4D-28AC-F6E7-C7E29007C87B}"/>
              </a:ext>
            </a:extLst>
          </p:cNvPr>
          <p:cNvSpPr>
            <a:spLocks noGrp="1"/>
          </p:cNvSpPr>
          <p:nvPr>
            <p:ph idx="1"/>
          </p:nvPr>
        </p:nvSpPr>
        <p:spPr>
          <a:xfrm>
            <a:off x="640080" y="2872899"/>
            <a:ext cx="4243589" cy="3320668"/>
          </a:xfrm>
        </p:spPr>
        <p:txBody>
          <a:bodyPr>
            <a:normAutofit/>
          </a:bodyPr>
          <a:lstStyle/>
          <a:p>
            <a:pPr marL="0" indent="0">
              <a:buNone/>
            </a:pPr>
            <a:r>
              <a:rPr lang="tr-TR" sz="2000" kern="100">
                <a:effectLst/>
                <a:latin typeface="Times New Roman" panose="02020603050405020304" pitchFamily="18" charset="0"/>
                <a:ea typeface="Calibri" panose="020F0502020204030204" pitchFamily="34" charset="0"/>
                <a:cs typeface="Arial" panose="020B0604020202020204" pitchFamily="34" charset="0"/>
              </a:rPr>
              <a:t>Bu devrede, Arduino Uno, servo motorlar, buzzer, LED ve Bluetooth modülü kullanarak çeşitli işlevler gerçekleştiriyoruz. Kod, servo motorları kontrol etmeyi, buzzer ve LED'i çalıştırmayı ve Bluetooth modülü aracılığıyla iletişim kurmayı sağlıyor. Aynı zamanda Processing ya da App inventor aracılığıyla gömülü sistemleri uzaktan kontrol etmeyi öğrendik.</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tr-TR" sz="2000"/>
          </a:p>
        </p:txBody>
      </p:sp>
      <p:pic>
        <p:nvPicPr>
          <p:cNvPr id="4" name="Resim 3" descr="insan yüzü, kişi, şahıs, gülümsemek, gülüş, giyim içeren bir resim&#10;&#10;Açıklama otomatik olarak oluşturuldu">
            <a:extLst>
              <a:ext uri="{FF2B5EF4-FFF2-40B4-BE49-F238E27FC236}">
                <a16:creationId xmlns:a16="http://schemas.microsoft.com/office/drawing/2014/main" id="{319E8B8B-B54C-AD42-8F65-C32DDE9ADA49}"/>
              </a:ext>
            </a:extLst>
          </p:cNvPr>
          <p:cNvPicPr>
            <a:picLocks noChangeAspect="1"/>
          </p:cNvPicPr>
          <p:nvPr/>
        </p:nvPicPr>
        <p:blipFill rotWithShape="1">
          <a:blip r:embed="rId2"/>
          <a:srcRect l="23415" r="2016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8733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96C8BAF-68F3-4B78-B238-35DF5D865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F4CD6D0-5A87-4BA2-A13A-0E40511C3C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4774" y="699565"/>
            <a:ext cx="3553132" cy="5156200"/>
            <a:chOff x="7807230" y="2012810"/>
            <a:chExt cx="3251252" cy="3459865"/>
          </a:xfrm>
        </p:grpSpPr>
        <p:sp>
          <p:nvSpPr>
            <p:cNvPr id="29" name="Rectangle 28">
              <a:extLst>
                <a:ext uri="{FF2B5EF4-FFF2-40B4-BE49-F238E27FC236}">
                  <a16:creationId xmlns:a16="http://schemas.microsoft.com/office/drawing/2014/main" id="{5877EAC0-2063-444D-8EE9-72FED2E03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155BF8-661A-4F4A-B4EC-923105C69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Resim 5" descr="iç mekan, kablo, elektronik donanım, Elektrik kabloları içeren bir resim&#10;&#10;Açıklama otomatik olarak oluşturuldu">
            <a:extLst>
              <a:ext uri="{FF2B5EF4-FFF2-40B4-BE49-F238E27FC236}">
                <a16:creationId xmlns:a16="http://schemas.microsoft.com/office/drawing/2014/main" id="{72934A89-B4C5-8798-569F-D87258611664}"/>
              </a:ext>
            </a:extLst>
          </p:cNvPr>
          <p:cNvPicPr>
            <a:picLocks noChangeAspect="1"/>
          </p:cNvPicPr>
          <p:nvPr/>
        </p:nvPicPr>
        <p:blipFill rotWithShape="1">
          <a:blip r:embed="rId2"/>
          <a:srcRect l="10557"/>
          <a:stretch/>
        </p:blipFill>
        <p:spPr>
          <a:xfrm>
            <a:off x="886309" y="872793"/>
            <a:ext cx="2850062" cy="4809744"/>
          </a:xfrm>
          <a:prstGeom prst="rect">
            <a:avLst/>
          </a:prstGeom>
        </p:spPr>
      </p:pic>
      <p:grpSp>
        <p:nvGrpSpPr>
          <p:cNvPr id="32" name="Group 31">
            <a:extLst>
              <a:ext uri="{FF2B5EF4-FFF2-40B4-BE49-F238E27FC236}">
                <a16:creationId xmlns:a16="http://schemas.microsoft.com/office/drawing/2014/main" id="{E9537076-EF48-4F72-9164-FD8260D55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19434" y="699565"/>
            <a:ext cx="3553132" cy="5156200"/>
            <a:chOff x="7807230" y="2012810"/>
            <a:chExt cx="3251252" cy="3459865"/>
          </a:xfrm>
        </p:grpSpPr>
        <p:sp>
          <p:nvSpPr>
            <p:cNvPr id="33" name="Rectangle 32">
              <a:extLst>
                <a:ext uri="{FF2B5EF4-FFF2-40B4-BE49-F238E27FC236}">
                  <a16:creationId xmlns:a16="http://schemas.microsoft.com/office/drawing/2014/main" id="{689673CB-C48B-4D05-B6E4-B88CD5BAA0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6C31A20-B341-476E-8C04-A26C87E1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Resim 4" descr="Elektrik kabloları, kablo, suya batmak, lavabo, iç mekan içeren bir resim&#10;&#10;Açıklama otomatik olarak oluşturuldu">
            <a:extLst>
              <a:ext uri="{FF2B5EF4-FFF2-40B4-BE49-F238E27FC236}">
                <a16:creationId xmlns:a16="http://schemas.microsoft.com/office/drawing/2014/main" id="{F127A76C-30E6-59C3-8701-947101CCBB84}"/>
              </a:ext>
            </a:extLst>
          </p:cNvPr>
          <p:cNvPicPr>
            <a:picLocks noChangeAspect="1"/>
          </p:cNvPicPr>
          <p:nvPr/>
        </p:nvPicPr>
        <p:blipFill rotWithShape="1">
          <a:blip r:embed="rId3"/>
          <a:srcRect l="1739" r="9819"/>
          <a:stretch/>
        </p:blipFill>
        <p:spPr>
          <a:xfrm>
            <a:off x="4667071" y="872793"/>
            <a:ext cx="2850068" cy="4809744"/>
          </a:xfrm>
          <a:prstGeom prst="rect">
            <a:avLst/>
          </a:prstGeom>
        </p:spPr>
      </p:pic>
      <p:grpSp>
        <p:nvGrpSpPr>
          <p:cNvPr id="36" name="Group 35">
            <a:extLst>
              <a:ext uri="{FF2B5EF4-FFF2-40B4-BE49-F238E27FC236}">
                <a16:creationId xmlns:a16="http://schemas.microsoft.com/office/drawing/2014/main" id="{6EFC3492-86BD-4D75-B5B4-C2DBFE0BD1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04093" y="699565"/>
            <a:ext cx="3553132" cy="5156200"/>
            <a:chOff x="7807230" y="2012810"/>
            <a:chExt cx="3251252" cy="3459865"/>
          </a:xfrm>
        </p:grpSpPr>
        <p:sp>
          <p:nvSpPr>
            <p:cNvPr id="37" name="Rectangle 36">
              <a:extLst>
                <a:ext uri="{FF2B5EF4-FFF2-40B4-BE49-F238E27FC236}">
                  <a16:creationId xmlns:a16="http://schemas.microsoft.com/office/drawing/2014/main" id="{F72E5074-2516-4705-BFF1-F508394A0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2259E4C-F24C-4180-AEC3-76255D535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Resim 3" descr="iç mekan, oturma, ayakta durma, tuvalet içeren bir resim&#10;&#10;Açıklama otomatik olarak oluşturuldu">
            <a:extLst>
              <a:ext uri="{FF2B5EF4-FFF2-40B4-BE49-F238E27FC236}">
                <a16:creationId xmlns:a16="http://schemas.microsoft.com/office/drawing/2014/main" id="{2B308347-B7FB-1453-2EF3-EC4D583600EF}"/>
              </a:ext>
            </a:extLst>
          </p:cNvPr>
          <p:cNvPicPr>
            <a:picLocks noChangeAspect="1"/>
          </p:cNvPicPr>
          <p:nvPr/>
        </p:nvPicPr>
        <p:blipFill rotWithShape="1">
          <a:blip r:embed="rId4"/>
          <a:srcRect l="18548"/>
          <a:stretch/>
        </p:blipFill>
        <p:spPr>
          <a:xfrm>
            <a:off x="8455620" y="872793"/>
            <a:ext cx="2850078" cy="4809744"/>
          </a:xfrm>
          <a:prstGeom prst="rect">
            <a:avLst/>
          </a:prstGeom>
        </p:spPr>
      </p:pic>
    </p:spTree>
    <p:extLst>
      <p:ext uri="{BB962C8B-B14F-4D97-AF65-F5344CB8AC3E}">
        <p14:creationId xmlns:p14="http://schemas.microsoft.com/office/powerpoint/2010/main" val="71018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89279D9-0740-8487-9A0D-1A1D7CEEE863}"/>
              </a:ext>
            </a:extLst>
          </p:cNvPr>
          <p:cNvSpPr>
            <a:spLocks noGrp="1"/>
          </p:cNvSpPr>
          <p:nvPr>
            <p:ph type="title"/>
          </p:nvPr>
        </p:nvSpPr>
        <p:spPr>
          <a:xfrm>
            <a:off x="572493" y="238539"/>
            <a:ext cx="11018520" cy="1434415"/>
          </a:xfrm>
        </p:spPr>
        <p:txBody>
          <a:bodyPr anchor="b">
            <a:normAutofit/>
          </a:bodyPr>
          <a:lstStyle/>
          <a:p>
            <a:r>
              <a:rPr lang="tr-TR" sz="5400"/>
              <a:t>Projemizin Amacı Nedir?</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1D99D4E-268A-A66F-4E39-1C1C45B5B07F}"/>
              </a:ext>
            </a:extLst>
          </p:cNvPr>
          <p:cNvSpPr>
            <a:spLocks noGrp="1"/>
          </p:cNvSpPr>
          <p:nvPr>
            <p:ph idx="1"/>
          </p:nvPr>
        </p:nvSpPr>
        <p:spPr>
          <a:xfrm>
            <a:off x="572493" y="2071316"/>
            <a:ext cx="6713552" cy="4119172"/>
          </a:xfrm>
        </p:spPr>
        <p:txBody>
          <a:bodyPr anchor="t">
            <a:normAutofit/>
          </a:bodyPr>
          <a:lstStyle/>
          <a:p>
            <a:pPr marL="0" indent="0">
              <a:buNone/>
            </a:pPr>
            <a:r>
              <a:rPr lang="tr-TR" sz="1700" kern="100" dirty="0">
                <a:effectLst/>
                <a:latin typeface="Times New Roman" panose="02020603050405020304" pitchFamily="18" charset="0"/>
                <a:ea typeface="Calibri" panose="020F0502020204030204" pitchFamily="34" charset="0"/>
                <a:cs typeface="Arial" panose="020B0604020202020204" pitchFamily="34" charset="0"/>
              </a:rPr>
              <a:t>Bu proje kapsamında, evcil hayvan sahiplerinin hayatını kolaylaştırmayı ve evcil hayvanların düzenli olarak beslenmesini sağlamayı amaçlayan gelişmiş bir otomatik besleme sistemi tasarlanmaktadır. Sistem, sayaç ile istenen saat aralıklarında ayarlanarak otomatik olarak devreye girer ve evcil hayvanları yeterli besin miktarı ile besler. Besin deposundaki yem miktarı azaldığında, ağırlık sensörü aracılığıyla kullanıcı gözlemler ve bluetooth ile bağlanmış kullanıcı dostu bir mobil uygulama aracılığıyla zaman döngüsü haricinde ekstra olarak besin ya da eklenmesini istediği ilaç vb. tüketilebilir materyali ekleyebilir. Ayrıca, grafik arayüzü sayesinde yemleme deposunda kalan yem miktarı anlık olarak izlenebilir ve zamanlama mekanizması kolayca ayarlanabilir. Bu özellikler, evcil hayvan sahiplerine büyük bir rahatlık ve güven sağlar, aynı zamanda sevimli dostlarımızın her zaman yeterli besin almasını garanti eder. Yem ikmali sırasında yanan led ve ses çıkaran </a:t>
            </a:r>
            <a:r>
              <a:rPr lang="tr-TR" sz="1700" kern="100" dirty="0" err="1">
                <a:effectLst/>
                <a:latin typeface="Times New Roman" panose="02020603050405020304" pitchFamily="18" charset="0"/>
                <a:ea typeface="Calibri" panose="020F0502020204030204" pitchFamily="34" charset="0"/>
                <a:cs typeface="Arial" panose="020B0604020202020204" pitchFamily="34" charset="0"/>
              </a:rPr>
              <a:t>buzzer</a:t>
            </a:r>
            <a:r>
              <a:rPr lang="tr-TR" sz="1700" kern="100" dirty="0">
                <a:effectLst/>
                <a:latin typeface="Times New Roman" panose="02020603050405020304" pitchFamily="18" charset="0"/>
                <a:ea typeface="Calibri" panose="020F0502020204030204" pitchFamily="34" charset="0"/>
                <a:cs typeface="Arial" panose="020B0604020202020204" pitchFamily="34" charset="0"/>
              </a:rPr>
              <a:t> ile yemimiz kaba indiği anda evcil hayvanımız bunun farkında olur. Projenin sonunda, kullanıcıların ihtiyaçlarına göre tamamen özelleştirilebilir ve güvenilir bir otomatik besleme sistemi ortaya çıkacaktır.</a:t>
            </a:r>
            <a:endParaRPr lang="tr-TR" sz="1700" kern="100" dirty="0">
              <a:effectLst/>
              <a:latin typeface="Calibri" panose="020F0502020204030204" pitchFamily="34" charset="0"/>
              <a:ea typeface="Calibri" panose="020F0502020204030204" pitchFamily="34" charset="0"/>
              <a:cs typeface="Arial" panose="020B0604020202020204" pitchFamily="34" charset="0"/>
            </a:endParaRPr>
          </a:p>
          <a:p>
            <a:endParaRPr lang="tr-TR" sz="1700" dirty="0"/>
          </a:p>
        </p:txBody>
      </p:sp>
      <p:pic>
        <p:nvPicPr>
          <p:cNvPr id="5" name="Resim 4">
            <a:extLst>
              <a:ext uri="{FF2B5EF4-FFF2-40B4-BE49-F238E27FC236}">
                <a16:creationId xmlns:a16="http://schemas.microsoft.com/office/drawing/2014/main" id="{3E77A1F2-F270-27D5-1D0F-126749858568}"/>
              </a:ext>
            </a:extLst>
          </p:cNvPr>
          <p:cNvPicPr>
            <a:picLocks noChangeAspect="1"/>
          </p:cNvPicPr>
          <p:nvPr/>
        </p:nvPicPr>
        <p:blipFill rotWithShape="1">
          <a:blip r:embed="rId2"/>
          <a:srcRect r="3794"/>
          <a:stretch/>
        </p:blipFill>
        <p:spPr>
          <a:xfrm>
            <a:off x="7675658" y="2093976"/>
            <a:ext cx="3941064" cy="4096512"/>
          </a:xfrm>
          <a:prstGeom prst="rect">
            <a:avLst/>
          </a:prstGeom>
        </p:spPr>
      </p:pic>
    </p:spTree>
    <p:extLst>
      <p:ext uri="{BB962C8B-B14F-4D97-AF65-F5344CB8AC3E}">
        <p14:creationId xmlns:p14="http://schemas.microsoft.com/office/powerpoint/2010/main" val="2481953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CDEC88C-622E-3771-5B2F-C87E00A4A5EF}"/>
              </a:ext>
            </a:extLst>
          </p:cNvPr>
          <p:cNvSpPr>
            <a:spLocks noGrp="1"/>
          </p:cNvSpPr>
          <p:nvPr>
            <p:ph type="title"/>
          </p:nvPr>
        </p:nvSpPr>
        <p:spPr>
          <a:xfrm>
            <a:off x="572493" y="238539"/>
            <a:ext cx="11047013" cy="1434415"/>
          </a:xfrm>
        </p:spPr>
        <p:txBody>
          <a:bodyPr anchor="b">
            <a:normAutofit/>
          </a:bodyPr>
          <a:lstStyle/>
          <a:p>
            <a:r>
              <a:rPr lang="tr-TR" sz="5400">
                <a:latin typeface="Now Bold"/>
              </a:rPr>
              <a:t>PROCESSİNG</a:t>
            </a:r>
            <a:endParaRPr lang="tr-TR" sz="5400"/>
          </a:p>
        </p:txBody>
      </p:sp>
      <p:sp>
        <p:nvSpPr>
          <p:cNvPr id="12"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metin, ekran görüntüsü, yazılım, web sayfası içeren bir resim&#10;&#10;Açıklama otomatik olarak oluşturuldu">
            <a:extLst>
              <a:ext uri="{FF2B5EF4-FFF2-40B4-BE49-F238E27FC236}">
                <a16:creationId xmlns:a16="http://schemas.microsoft.com/office/drawing/2014/main" id="{C870304C-37B6-8B07-E0E8-FCDAC4D910FA}"/>
              </a:ext>
            </a:extLst>
          </p:cNvPr>
          <p:cNvPicPr>
            <a:picLocks noChangeAspect="1"/>
          </p:cNvPicPr>
          <p:nvPr/>
        </p:nvPicPr>
        <p:blipFill rotWithShape="1">
          <a:blip r:embed="rId2">
            <a:extLst>
              <a:ext uri="{28A0092B-C50C-407E-A947-70E740481C1C}">
                <a14:useLocalDpi xmlns:a14="http://schemas.microsoft.com/office/drawing/2010/main" val="0"/>
              </a:ext>
            </a:extLst>
          </a:blip>
          <a:srcRect r="45566" b="1"/>
          <a:stretch/>
        </p:blipFill>
        <p:spPr>
          <a:xfrm>
            <a:off x="351598" y="2002055"/>
            <a:ext cx="4164744" cy="4418409"/>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İçerik Yer Tutucusu 2">
            <a:extLst>
              <a:ext uri="{FF2B5EF4-FFF2-40B4-BE49-F238E27FC236}">
                <a16:creationId xmlns:a16="http://schemas.microsoft.com/office/drawing/2014/main" id="{9D1CFF05-E64E-78EF-B27D-8C2B66BD5842}"/>
              </a:ext>
            </a:extLst>
          </p:cNvPr>
          <p:cNvSpPr>
            <a:spLocks noGrp="1"/>
          </p:cNvSpPr>
          <p:nvPr>
            <p:ph idx="1"/>
          </p:nvPr>
        </p:nvSpPr>
        <p:spPr>
          <a:xfrm>
            <a:off x="4905955" y="2071316"/>
            <a:ext cx="6713552" cy="4114800"/>
          </a:xfrm>
        </p:spPr>
        <p:txBody>
          <a:bodyPr anchor="t">
            <a:normAutofit/>
          </a:bodyPr>
          <a:lstStyle/>
          <a:p>
            <a:r>
              <a:rPr lang="tr-TR" sz="2200" dirty="0">
                <a:latin typeface="Now Bold"/>
              </a:rPr>
              <a:t>PROCESSİNG NEDİR</a:t>
            </a:r>
          </a:p>
          <a:p>
            <a:r>
              <a:rPr lang="en-US" sz="2200" dirty="0">
                <a:latin typeface="Now Bold"/>
              </a:rPr>
              <a:t>Processing, Java </a:t>
            </a:r>
            <a:r>
              <a:rPr lang="en-US" sz="2200" dirty="0" err="1">
                <a:latin typeface="Now Bold"/>
              </a:rPr>
              <a:t>tabanlı</a:t>
            </a:r>
            <a:r>
              <a:rPr lang="en-US" sz="2200" dirty="0">
                <a:latin typeface="Now Bold"/>
              </a:rPr>
              <a:t> </a:t>
            </a:r>
            <a:r>
              <a:rPr lang="en-US" sz="2200" dirty="0" err="1">
                <a:latin typeface="Now Bold"/>
              </a:rPr>
              <a:t>bir</a:t>
            </a:r>
            <a:r>
              <a:rPr lang="en-US" sz="2200" dirty="0">
                <a:latin typeface="Now Bold"/>
              </a:rPr>
              <a:t> </a:t>
            </a:r>
            <a:r>
              <a:rPr lang="en-US" sz="2200" dirty="0" err="1">
                <a:latin typeface="Now Bold"/>
              </a:rPr>
              <a:t>programlama</a:t>
            </a:r>
            <a:r>
              <a:rPr lang="en-US" sz="2200" dirty="0">
                <a:latin typeface="Now Bold"/>
              </a:rPr>
              <a:t> </a:t>
            </a:r>
            <a:r>
              <a:rPr lang="en-US" sz="2200" dirty="0" err="1">
                <a:latin typeface="Now Bold"/>
              </a:rPr>
              <a:t>dili</a:t>
            </a:r>
            <a:r>
              <a:rPr lang="en-US" sz="2200" dirty="0">
                <a:latin typeface="Now Bold"/>
              </a:rPr>
              <a:t> </a:t>
            </a:r>
            <a:r>
              <a:rPr lang="en-US" sz="2200" dirty="0" err="1">
                <a:latin typeface="Now Bold"/>
              </a:rPr>
              <a:t>ve</a:t>
            </a:r>
            <a:r>
              <a:rPr lang="en-US" sz="2200" dirty="0">
                <a:latin typeface="Now Bold"/>
              </a:rPr>
              <a:t> </a:t>
            </a:r>
            <a:r>
              <a:rPr lang="en-US" sz="2200" dirty="0" err="1">
                <a:latin typeface="Now Bold"/>
              </a:rPr>
              <a:t>geliştirme</a:t>
            </a:r>
            <a:r>
              <a:rPr lang="en-US" sz="2200" dirty="0">
                <a:latin typeface="Now Bold"/>
              </a:rPr>
              <a:t> </a:t>
            </a:r>
            <a:r>
              <a:rPr lang="en-US" sz="2200" dirty="0" err="1">
                <a:latin typeface="Now Bold"/>
              </a:rPr>
              <a:t>ortamıdır</a:t>
            </a:r>
            <a:r>
              <a:rPr lang="en-US" sz="2200" dirty="0">
                <a:latin typeface="Now Bold"/>
              </a:rPr>
              <a:t>. </a:t>
            </a:r>
            <a:r>
              <a:rPr lang="en-US" sz="2200" dirty="0" err="1">
                <a:latin typeface="Now Bold"/>
              </a:rPr>
              <a:t>Sanatçılar</a:t>
            </a:r>
            <a:r>
              <a:rPr lang="en-US" sz="2200" dirty="0">
                <a:latin typeface="Now Bold"/>
              </a:rPr>
              <a:t>, </a:t>
            </a:r>
            <a:r>
              <a:rPr lang="en-US" sz="2200" dirty="0" err="1">
                <a:latin typeface="Now Bold"/>
              </a:rPr>
              <a:t>tasarımcılar</a:t>
            </a:r>
            <a:r>
              <a:rPr lang="en-US" sz="2200" dirty="0">
                <a:latin typeface="Now Bold"/>
              </a:rPr>
              <a:t>, </a:t>
            </a:r>
            <a:r>
              <a:rPr lang="en-US" sz="2200" dirty="0" err="1">
                <a:latin typeface="Now Bold"/>
              </a:rPr>
              <a:t>araştırmacılar</a:t>
            </a:r>
            <a:r>
              <a:rPr lang="en-US" sz="2200" dirty="0">
                <a:latin typeface="Now Bold"/>
              </a:rPr>
              <a:t> </a:t>
            </a:r>
            <a:r>
              <a:rPr lang="en-US" sz="2200" dirty="0" err="1">
                <a:latin typeface="Now Bold"/>
              </a:rPr>
              <a:t>ve</a:t>
            </a:r>
            <a:r>
              <a:rPr lang="en-US" sz="2200" dirty="0">
                <a:latin typeface="Now Bold"/>
              </a:rPr>
              <a:t> </a:t>
            </a:r>
            <a:r>
              <a:rPr lang="en-US" sz="2200" dirty="0" err="1">
                <a:latin typeface="Now Bold"/>
              </a:rPr>
              <a:t>hobi</a:t>
            </a:r>
            <a:r>
              <a:rPr lang="en-US" sz="2200" dirty="0">
                <a:latin typeface="Now Bold"/>
              </a:rPr>
              <a:t> </a:t>
            </a:r>
            <a:r>
              <a:rPr lang="en-US" sz="2200" dirty="0" err="1">
                <a:latin typeface="Now Bold"/>
              </a:rPr>
              <a:t>olarak</a:t>
            </a:r>
            <a:r>
              <a:rPr lang="en-US" sz="2200" dirty="0">
                <a:latin typeface="Now Bold"/>
              </a:rPr>
              <a:t> </a:t>
            </a:r>
            <a:r>
              <a:rPr lang="en-US" sz="2200" dirty="0" err="1">
                <a:latin typeface="Now Bold"/>
              </a:rPr>
              <a:t>programlamaya</a:t>
            </a:r>
            <a:r>
              <a:rPr lang="en-US" sz="2200" dirty="0">
                <a:latin typeface="Now Bold"/>
              </a:rPr>
              <a:t> </a:t>
            </a:r>
            <a:r>
              <a:rPr lang="en-US" sz="2200" dirty="0" err="1">
                <a:latin typeface="Now Bold"/>
              </a:rPr>
              <a:t>ilgi</a:t>
            </a:r>
            <a:r>
              <a:rPr lang="en-US" sz="2200" dirty="0">
                <a:latin typeface="Now Bold"/>
              </a:rPr>
              <a:t> </a:t>
            </a:r>
            <a:r>
              <a:rPr lang="en-US" sz="2200" dirty="0" err="1">
                <a:latin typeface="Now Bold"/>
              </a:rPr>
              <a:t>duyan</a:t>
            </a:r>
            <a:r>
              <a:rPr lang="en-US" sz="2200" dirty="0">
                <a:latin typeface="Now Bold"/>
              </a:rPr>
              <a:t> </a:t>
            </a:r>
            <a:r>
              <a:rPr lang="en-US" sz="2200" dirty="0" err="1">
                <a:latin typeface="Now Bold"/>
              </a:rPr>
              <a:t>kişiler</a:t>
            </a:r>
            <a:r>
              <a:rPr lang="en-US" sz="2200" dirty="0">
                <a:latin typeface="Now Bold"/>
              </a:rPr>
              <a:t> </a:t>
            </a:r>
            <a:r>
              <a:rPr lang="en-US" sz="2200" dirty="0" err="1">
                <a:latin typeface="Now Bold"/>
              </a:rPr>
              <a:t>için</a:t>
            </a:r>
            <a:r>
              <a:rPr lang="en-US" sz="2200" dirty="0">
                <a:latin typeface="Now Bold"/>
              </a:rPr>
              <a:t> </a:t>
            </a:r>
            <a:r>
              <a:rPr lang="en-US" sz="2200" dirty="0" err="1">
                <a:latin typeface="Now Bold"/>
              </a:rPr>
              <a:t>görsel</a:t>
            </a:r>
            <a:r>
              <a:rPr lang="en-US" sz="2200" dirty="0">
                <a:latin typeface="Now Bold"/>
              </a:rPr>
              <a:t> </a:t>
            </a:r>
            <a:r>
              <a:rPr lang="en-US" sz="2200" dirty="0" err="1">
                <a:latin typeface="Now Bold"/>
              </a:rPr>
              <a:t>ve</a:t>
            </a:r>
            <a:r>
              <a:rPr lang="en-US" sz="2200" dirty="0">
                <a:latin typeface="Now Bold"/>
              </a:rPr>
              <a:t> </a:t>
            </a:r>
            <a:r>
              <a:rPr lang="en-US" sz="2200" dirty="0" err="1">
                <a:latin typeface="Now Bold"/>
              </a:rPr>
              <a:t>interaktif</a:t>
            </a:r>
            <a:r>
              <a:rPr lang="en-US" sz="2200" dirty="0">
                <a:latin typeface="Now Bold"/>
              </a:rPr>
              <a:t> </a:t>
            </a:r>
            <a:r>
              <a:rPr lang="en-US" sz="2200" dirty="0" err="1">
                <a:latin typeface="Now Bold"/>
              </a:rPr>
              <a:t>projeler</a:t>
            </a:r>
            <a:r>
              <a:rPr lang="en-US" sz="2200" dirty="0">
                <a:latin typeface="Now Bold"/>
              </a:rPr>
              <a:t> </a:t>
            </a:r>
            <a:r>
              <a:rPr lang="en-US" sz="2200" dirty="0" err="1">
                <a:latin typeface="Now Bold"/>
              </a:rPr>
              <a:t>oluşturmayı</a:t>
            </a:r>
            <a:r>
              <a:rPr lang="en-US" sz="2200" dirty="0">
                <a:latin typeface="Now Bold"/>
              </a:rPr>
              <a:t> </a:t>
            </a:r>
            <a:r>
              <a:rPr lang="en-US" sz="2200" dirty="0" err="1">
                <a:latin typeface="Now Bold"/>
              </a:rPr>
              <a:t>kolaylaştırmak</a:t>
            </a:r>
            <a:r>
              <a:rPr lang="en-US" sz="2200" dirty="0">
                <a:latin typeface="Now Bold"/>
              </a:rPr>
              <a:t> </a:t>
            </a:r>
            <a:r>
              <a:rPr lang="en-US" sz="2200" dirty="0" err="1">
                <a:latin typeface="Now Bold"/>
              </a:rPr>
              <a:t>amacıyla</a:t>
            </a:r>
            <a:r>
              <a:rPr lang="en-US" sz="2200" dirty="0">
                <a:latin typeface="Now Bold"/>
              </a:rPr>
              <a:t> </a:t>
            </a:r>
            <a:r>
              <a:rPr lang="en-US" sz="2200" dirty="0" err="1">
                <a:latin typeface="Now Bold"/>
              </a:rPr>
              <a:t>geliştirilmiştir</a:t>
            </a:r>
            <a:r>
              <a:rPr lang="en-US" sz="2200" dirty="0">
                <a:latin typeface="Now Bold"/>
              </a:rPr>
              <a:t>. Processing, </a:t>
            </a:r>
            <a:r>
              <a:rPr lang="en-US" sz="2200" dirty="0" err="1">
                <a:latin typeface="Now Bold"/>
              </a:rPr>
              <a:t>özellikle</a:t>
            </a:r>
            <a:r>
              <a:rPr lang="en-US" sz="2200" dirty="0">
                <a:latin typeface="Now Bold"/>
              </a:rPr>
              <a:t> </a:t>
            </a:r>
            <a:r>
              <a:rPr lang="en-US" sz="2200" dirty="0" err="1">
                <a:latin typeface="Now Bold"/>
              </a:rPr>
              <a:t>görselleştirme</a:t>
            </a:r>
            <a:r>
              <a:rPr lang="en-US" sz="2200" dirty="0">
                <a:latin typeface="Now Bold"/>
              </a:rPr>
              <a:t> </a:t>
            </a:r>
            <a:r>
              <a:rPr lang="en-US" sz="2200" dirty="0" err="1">
                <a:latin typeface="Now Bold"/>
              </a:rPr>
              <a:t>ve</a:t>
            </a:r>
            <a:r>
              <a:rPr lang="en-US" sz="2200" dirty="0">
                <a:latin typeface="Now Bold"/>
              </a:rPr>
              <a:t> </a:t>
            </a:r>
            <a:r>
              <a:rPr lang="en-US" sz="2200" dirty="0" err="1">
                <a:latin typeface="Now Bold"/>
              </a:rPr>
              <a:t>animasyon</a:t>
            </a:r>
            <a:r>
              <a:rPr lang="en-US" sz="2200" dirty="0">
                <a:latin typeface="Now Bold"/>
              </a:rPr>
              <a:t> </a:t>
            </a:r>
            <a:r>
              <a:rPr lang="en-US" sz="2200" dirty="0" err="1">
                <a:latin typeface="Now Bold"/>
              </a:rPr>
              <a:t>konularında</a:t>
            </a:r>
            <a:r>
              <a:rPr lang="en-US" sz="2200" dirty="0">
                <a:latin typeface="Now Bold"/>
              </a:rPr>
              <a:t> </a:t>
            </a:r>
            <a:r>
              <a:rPr lang="en-US" sz="2200" dirty="0" err="1">
                <a:latin typeface="Now Bold"/>
              </a:rPr>
              <a:t>güçlüdür</a:t>
            </a:r>
            <a:r>
              <a:rPr lang="en-US" sz="2200" dirty="0">
                <a:latin typeface="Now Bold"/>
              </a:rPr>
              <a:t>. </a:t>
            </a:r>
          </a:p>
          <a:p>
            <a:endParaRPr lang="tr-TR" sz="2200" dirty="0"/>
          </a:p>
        </p:txBody>
      </p:sp>
      <p:sp>
        <p:nvSpPr>
          <p:cNvPr id="5" name="TextBox 21">
            <a:extLst>
              <a:ext uri="{FF2B5EF4-FFF2-40B4-BE49-F238E27FC236}">
                <a16:creationId xmlns:a16="http://schemas.microsoft.com/office/drawing/2014/main" id="{7D2DB408-3DD1-AA30-400D-EDFA329FB293}"/>
              </a:ext>
            </a:extLst>
          </p:cNvPr>
          <p:cNvSpPr txBox="1"/>
          <p:nvPr/>
        </p:nvSpPr>
        <p:spPr>
          <a:xfrm>
            <a:off x="4972985" y="5811064"/>
            <a:ext cx="6759323" cy="921919"/>
          </a:xfrm>
          <a:prstGeom prst="rect">
            <a:avLst/>
          </a:prstGeom>
        </p:spPr>
        <p:txBody>
          <a:bodyPr lIns="0" tIns="0" rIns="0" bIns="0" rtlCol="0" anchor="t">
            <a:spAutoFit/>
          </a:bodyPr>
          <a:lstStyle/>
          <a:p>
            <a:pPr algn="l">
              <a:lnSpc>
                <a:spcPts val="1817"/>
              </a:lnSpc>
              <a:spcBef>
                <a:spcPct val="0"/>
              </a:spcBef>
              <a:spcAft>
                <a:spcPts val="600"/>
              </a:spcAft>
            </a:pPr>
            <a:r>
              <a:rPr lang="en-US" sz="1489" dirty="0">
                <a:solidFill>
                  <a:srgbClr val="000000"/>
                </a:solidFill>
                <a:latin typeface="Now"/>
              </a:rPr>
              <a:t>Processing </a:t>
            </a:r>
            <a:r>
              <a:rPr lang="en-US" sz="1489" dirty="0" err="1">
                <a:solidFill>
                  <a:srgbClr val="000000"/>
                </a:solidFill>
                <a:latin typeface="Now"/>
              </a:rPr>
              <a:t>dilinin</a:t>
            </a:r>
            <a:r>
              <a:rPr lang="en-US" sz="1489" dirty="0">
                <a:solidFill>
                  <a:srgbClr val="000000"/>
                </a:solidFill>
                <a:latin typeface="Now"/>
              </a:rPr>
              <a:t> </a:t>
            </a:r>
            <a:r>
              <a:rPr lang="en-US" sz="1489" dirty="0" err="1">
                <a:solidFill>
                  <a:srgbClr val="000000"/>
                </a:solidFill>
                <a:latin typeface="Now"/>
              </a:rPr>
              <a:t>kendi</a:t>
            </a:r>
            <a:r>
              <a:rPr lang="en-US" sz="1489" dirty="0">
                <a:solidFill>
                  <a:srgbClr val="000000"/>
                </a:solidFill>
                <a:latin typeface="Now"/>
              </a:rPr>
              <a:t> </a:t>
            </a:r>
            <a:r>
              <a:rPr lang="en-US" sz="1489" dirty="0" err="1">
                <a:solidFill>
                  <a:srgbClr val="000000"/>
                </a:solidFill>
                <a:latin typeface="Now"/>
              </a:rPr>
              <a:t>sözdizimi</a:t>
            </a:r>
            <a:r>
              <a:rPr lang="en-US" sz="1489" dirty="0">
                <a:solidFill>
                  <a:srgbClr val="000000"/>
                </a:solidFill>
                <a:latin typeface="Now"/>
              </a:rPr>
              <a:t> </a:t>
            </a:r>
            <a:r>
              <a:rPr lang="en-US" sz="1489" dirty="0" err="1">
                <a:solidFill>
                  <a:srgbClr val="000000"/>
                </a:solidFill>
                <a:latin typeface="Now"/>
              </a:rPr>
              <a:t>ve</a:t>
            </a:r>
            <a:r>
              <a:rPr lang="en-US" sz="1489" dirty="0">
                <a:solidFill>
                  <a:srgbClr val="000000"/>
                </a:solidFill>
                <a:latin typeface="Now"/>
              </a:rPr>
              <a:t> </a:t>
            </a:r>
            <a:r>
              <a:rPr lang="en-US" sz="1489" dirty="0" err="1">
                <a:solidFill>
                  <a:srgbClr val="000000"/>
                </a:solidFill>
                <a:latin typeface="Now"/>
              </a:rPr>
              <a:t>kütüphaneleri</a:t>
            </a:r>
            <a:r>
              <a:rPr lang="en-US" sz="1489" dirty="0">
                <a:solidFill>
                  <a:srgbClr val="000000"/>
                </a:solidFill>
                <a:latin typeface="Now"/>
              </a:rPr>
              <a:t> </a:t>
            </a:r>
            <a:r>
              <a:rPr lang="en-US" sz="1489" dirty="0" err="1">
                <a:solidFill>
                  <a:srgbClr val="000000"/>
                </a:solidFill>
                <a:latin typeface="Now"/>
              </a:rPr>
              <a:t>vardır</a:t>
            </a:r>
            <a:r>
              <a:rPr lang="en-US" sz="1489" dirty="0">
                <a:solidFill>
                  <a:srgbClr val="000000"/>
                </a:solidFill>
                <a:latin typeface="Now"/>
              </a:rPr>
              <a:t>. </a:t>
            </a:r>
            <a:r>
              <a:rPr lang="en-US" sz="1489" dirty="0" err="1">
                <a:solidFill>
                  <a:srgbClr val="000000"/>
                </a:solidFill>
                <a:latin typeface="Now"/>
              </a:rPr>
              <a:t>Geliştiriciler</a:t>
            </a:r>
            <a:r>
              <a:rPr lang="en-US" sz="1489" dirty="0">
                <a:solidFill>
                  <a:srgbClr val="000000"/>
                </a:solidFill>
                <a:latin typeface="Now"/>
              </a:rPr>
              <a:t>: Casey </a:t>
            </a:r>
            <a:r>
              <a:rPr lang="en-US" sz="1489" dirty="0" err="1">
                <a:solidFill>
                  <a:srgbClr val="000000"/>
                </a:solidFill>
                <a:latin typeface="Now"/>
              </a:rPr>
              <a:t>Reas</a:t>
            </a:r>
            <a:r>
              <a:rPr lang="en-US" sz="1489" dirty="0">
                <a:solidFill>
                  <a:srgbClr val="000000"/>
                </a:solidFill>
                <a:latin typeface="Now"/>
              </a:rPr>
              <a:t> </a:t>
            </a:r>
            <a:r>
              <a:rPr lang="en-US" sz="1489" dirty="0" err="1">
                <a:solidFill>
                  <a:srgbClr val="000000"/>
                </a:solidFill>
                <a:latin typeface="Now"/>
              </a:rPr>
              <a:t>ve</a:t>
            </a:r>
            <a:r>
              <a:rPr lang="en-US" sz="1489" dirty="0">
                <a:solidFill>
                  <a:srgbClr val="000000"/>
                </a:solidFill>
                <a:latin typeface="Now"/>
              </a:rPr>
              <a:t> Ben </a:t>
            </a:r>
            <a:r>
              <a:rPr lang="en-US" sz="1489" dirty="0" err="1">
                <a:solidFill>
                  <a:srgbClr val="000000"/>
                </a:solidFill>
                <a:latin typeface="Now"/>
              </a:rPr>
              <a:t>Fry.İlk</a:t>
            </a:r>
            <a:r>
              <a:rPr lang="en-US" sz="1489" dirty="0">
                <a:solidFill>
                  <a:srgbClr val="000000"/>
                </a:solidFill>
                <a:latin typeface="Now"/>
              </a:rPr>
              <a:t> </a:t>
            </a:r>
            <a:r>
              <a:rPr lang="en-US" sz="1489" dirty="0" err="1">
                <a:solidFill>
                  <a:srgbClr val="000000"/>
                </a:solidFill>
                <a:latin typeface="Now"/>
              </a:rPr>
              <a:t>Çıkış</a:t>
            </a:r>
            <a:r>
              <a:rPr lang="en-US" sz="1489" dirty="0">
                <a:solidFill>
                  <a:srgbClr val="000000"/>
                </a:solidFill>
                <a:latin typeface="Now"/>
              </a:rPr>
              <a:t>: 2001.Temel </a:t>
            </a:r>
            <a:r>
              <a:rPr lang="en-US" sz="1489" dirty="0" err="1">
                <a:solidFill>
                  <a:srgbClr val="000000"/>
                </a:solidFill>
                <a:latin typeface="Now"/>
              </a:rPr>
              <a:t>Amaç</a:t>
            </a:r>
            <a:r>
              <a:rPr lang="en-US" sz="1489" dirty="0">
                <a:solidFill>
                  <a:srgbClr val="000000"/>
                </a:solidFill>
                <a:latin typeface="Now"/>
              </a:rPr>
              <a:t>: </a:t>
            </a:r>
            <a:r>
              <a:rPr lang="en-US" sz="1489" dirty="0" err="1">
                <a:solidFill>
                  <a:srgbClr val="000000"/>
                </a:solidFill>
                <a:latin typeface="Now"/>
              </a:rPr>
              <a:t>Programlama</a:t>
            </a:r>
            <a:r>
              <a:rPr lang="en-US" sz="1489" dirty="0">
                <a:solidFill>
                  <a:srgbClr val="000000"/>
                </a:solidFill>
                <a:latin typeface="Now"/>
              </a:rPr>
              <a:t> </a:t>
            </a:r>
            <a:r>
              <a:rPr lang="en-US" sz="1489" dirty="0" err="1">
                <a:solidFill>
                  <a:srgbClr val="000000"/>
                </a:solidFill>
                <a:latin typeface="Now"/>
              </a:rPr>
              <a:t>bilgisini</a:t>
            </a:r>
            <a:r>
              <a:rPr lang="en-US" sz="1489" dirty="0">
                <a:solidFill>
                  <a:srgbClr val="000000"/>
                </a:solidFill>
                <a:latin typeface="Now"/>
              </a:rPr>
              <a:t> </a:t>
            </a:r>
            <a:r>
              <a:rPr lang="en-US" sz="1489" dirty="0" err="1">
                <a:solidFill>
                  <a:srgbClr val="000000"/>
                </a:solidFill>
                <a:latin typeface="Now"/>
              </a:rPr>
              <a:t>az</a:t>
            </a:r>
            <a:r>
              <a:rPr lang="en-US" sz="1489" dirty="0">
                <a:solidFill>
                  <a:srgbClr val="000000"/>
                </a:solidFill>
                <a:latin typeface="Now"/>
              </a:rPr>
              <a:t> </a:t>
            </a:r>
            <a:r>
              <a:rPr lang="en-US" sz="1489" dirty="0" err="1">
                <a:solidFill>
                  <a:srgbClr val="000000"/>
                </a:solidFill>
                <a:latin typeface="Now"/>
              </a:rPr>
              <a:t>olan</a:t>
            </a:r>
            <a:r>
              <a:rPr lang="en-US" sz="1489" dirty="0">
                <a:solidFill>
                  <a:srgbClr val="000000"/>
                </a:solidFill>
                <a:latin typeface="Now"/>
              </a:rPr>
              <a:t> </a:t>
            </a:r>
            <a:r>
              <a:rPr lang="en-US" sz="1489" dirty="0" err="1">
                <a:solidFill>
                  <a:srgbClr val="000000"/>
                </a:solidFill>
                <a:latin typeface="Now"/>
              </a:rPr>
              <a:t>veya</a:t>
            </a:r>
            <a:r>
              <a:rPr lang="en-US" sz="1489" dirty="0">
                <a:solidFill>
                  <a:srgbClr val="000000"/>
                </a:solidFill>
                <a:latin typeface="Now"/>
              </a:rPr>
              <a:t> </a:t>
            </a:r>
            <a:r>
              <a:rPr lang="en-US" sz="1489" dirty="0" err="1">
                <a:solidFill>
                  <a:srgbClr val="000000"/>
                </a:solidFill>
                <a:latin typeface="Now"/>
              </a:rPr>
              <a:t>hiç</a:t>
            </a:r>
            <a:r>
              <a:rPr lang="en-US" sz="1489" dirty="0">
                <a:solidFill>
                  <a:srgbClr val="000000"/>
                </a:solidFill>
                <a:latin typeface="Now"/>
              </a:rPr>
              <a:t> </a:t>
            </a:r>
            <a:r>
              <a:rPr lang="en-US" sz="1489" dirty="0" err="1">
                <a:solidFill>
                  <a:srgbClr val="000000"/>
                </a:solidFill>
                <a:latin typeface="Now"/>
              </a:rPr>
              <a:t>olmayan</a:t>
            </a:r>
            <a:r>
              <a:rPr lang="en-US" sz="1489" dirty="0">
                <a:solidFill>
                  <a:srgbClr val="000000"/>
                </a:solidFill>
                <a:latin typeface="Now"/>
              </a:rPr>
              <a:t> </a:t>
            </a:r>
            <a:r>
              <a:rPr lang="en-US" sz="1489" dirty="0" err="1">
                <a:solidFill>
                  <a:srgbClr val="000000"/>
                </a:solidFill>
                <a:latin typeface="Now"/>
              </a:rPr>
              <a:t>sanatçılar</a:t>
            </a:r>
            <a:r>
              <a:rPr lang="en-US" sz="1489" dirty="0">
                <a:solidFill>
                  <a:srgbClr val="000000"/>
                </a:solidFill>
                <a:latin typeface="Now"/>
              </a:rPr>
              <a:t>, </a:t>
            </a:r>
            <a:r>
              <a:rPr lang="en-US" sz="1489" dirty="0" err="1">
                <a:solidFill>
                  <a:srgbClr val="000000"/>
                </a:solidFill>
                <a:latin typeface="Now"/>
              </a:rPr>
              <a:t>tasarımcılar</a:t>
            </a:r>
            <a:r>
              <a:rPr lang="en-US" sz="1489" dirty="0">
                <a:solidFill>
                  <a:srgbClr val="000000"/>
                </a:solidFill>
                <a:latin typeface="Now"/>
              </a:rPr>
              <a:t> </a:t>
            </a:r>
            <a:r>
              <a:rPr lang="en-US" sz="1489" dirty="0" err="1">
                <a:solidFill>
                  <a:srgbClr val="000000"/>
                </a:solidFill>
                <a:latin typeface="Now"/>
              </a:rPr>
              <a:t>ve</a:t>
            </a:r>
            <a:r>
              <a:rPr lang="en-US" sz="1489" dirty="0">
                <a:solidFill>
                  <a:srgbClr val="000000"/>
                </a:solidFill>
                <a:latin typeface="Now"/>
              </a:rPr>
              <a:t> </a:t>
            </a:r>
            <a:r>
              <a:rPr lang="en-US" sz="1489" dirty="0" err="1">
                <a:solidFill>
                  <a:srgbClr val="000000"/>
                </a:solidFill>
                <a:latin typeface="Now"/>
              </a:rPr>
              <a:t>araştırmacılar</a:t>
            </a:r>
            <a:r>
              <a:rPr lang="en-US" sz="1489" dirty="0">
                <a:solidFill>
                  <a:srgbClr val="000000"/>
                </a:solidFill>
                <a:latin typeface="Now"/>
              </a:rPr>
              <a:t> </a:t>
            </a:r>
            <a:r>
              <a:rPr lang="en-US" sz="1489" dirty="0" err="1">
                <a:solidFill>
                  <a:srgbClr val="000000"/>
                </a:solidFill>
                <a:latin typeface="Now"/>
              </a:rPr>
              <a:t>için</a:t>
            </a:r>
            <a:r>
              <a:rPr lang="en-US" sz="1489" dirty="0">
                <a:solidFill>
                  <a:srgbClr val="000000"/>
                </a:solidFill>
                <a:latin typeface="Now"/>
              </a:rPr>
              <a:t> </a:t>
            </a:r>
            <a:r>
              <a:rPr lang="en-US" sz="1489" dirty="0" err="1">
                <a:solidFill>
                  <a:srgbClr val="000000"/>
                </a:solidFill>
                <a:latin typeface="Now"/>
              </a:rPr>
              <a:t>grafik</a:t>
            </a:r>
            <a:r>
              <a:rPr lang="en-US" sz="1489" dirty="0">
                <a:solidFill>
                  <a:srgbClr val="000000"/>
                </a:solidFill>
                <a:latin typeface="Now"/>
              </a:rPr>
              <a:t> </a:t>
            </a:r>
            <a:r>
              <a:rPr lang="en-US" sz="1489" dirty="0" err="1">
                <a:solidFill>
                  <a:srgbClr val="000000"/>
                </a:solidFill>
                <a:latin typeface="Now"/>
              </a:rPr>
              <a:t>tabanlı</a:t>
            </a:r>
            <a:r>
              <a:rPr lang="en-US" sz="1489" dirty="0">
                <a:solidFill>
                  <a:srgbClr val="000000"/>
                </a:solidFill>
                <a:latin typeface="Now"/>
              </a:rPr>
              <a:t> </a:t>
            </a:r>
            <a:r>
              <a:rPr lang="en-US" sz="1489" dirty="0" err="1">
                <a:solidFill>
                  <a:srgbClr val="000000"/>
                </a:solidFill>
                <a:latin typeface="Now"/>
              </a:rPr>
              <a:t>projeler</a:t>
            </a:r>
            <a:r>
              <a:rPr lang="en-US" sz="1489" dirty="0">
                <a:solidFill>
                  <a:srgbClr val="000000"/>
                </a:solidFill>
                <a:latin typeface="Now"/>
              </a:rPr>
              <a:t> </a:t>
            </a:r>
            <a:r>
              <a:rPr lang="en-US" sz="1489" dirty="0" err="1">
                <a:solidFill>
                  <a:srgbClr val="000000"/>
                </a:solidFill>
                <a:latin typeface="Now"/>
              </a:rPr>
              <a:t>oluşturmayı</a:t>
            </a:r>
            <a:r>
              <a:rPr lang="en-US" sz="1489" dirty="0">
                <a:solidFill>
                  <a:srgbClr val="000000"/>
                </a:solidFill>
                <a:latin typeface="Now"/>
              </a:rPr>
              <a:t> </a:t>
            </a:r>
            <a:r>
              <a:rPr lang="en-US" sz="1489" dirty="0" err="1">
                <a:solidFill>
                  <a:srgbClr val="000000"/>
                </a:solidFill>
                <a:latin typeface="Now"/>
              </a:rPr>
              <a:t>kolaylaştırmak</a:t>
            </a:r>
            <a:r>
              <a:rPr lang="en-US" sz="1489" dirty="0">
                <a:solidFill>
                  <a:srgbClr val="000000"/>
                </a:solidFill>
                <a:latin typeface="Now"/>
              </a:rPr>
              <a:t>.</a:t>
            </a:r>
          </a:p>
        </p:txBody>
      </p:sp>
    </p:spTree>
    <p:extLst>
      <p:ext uri="{BB962C8B-B14F-4D97-AF65-F5344CB8AC3E}">
        <p14:creationId xmlns:p14="http://schemas.microsoft.com/office/powerpoint/2010/main" val="1215080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6C45AC87-1D03-4452-BBE4-712E10796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D3A66E38-056D-4A0A-BF1D-682AB0529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E7D0A197-F7EC-4629-86FB-48D5D3B82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835780"/>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8">
            <a:extLst>
              <a:ext uri="{FF2B5EF4-FFF2-40B4-BE49-F238E27FC236}">
                <a16:creationId xmlns:a16="http://schemas.microsoft.com/office/drawing/2014/main" id="{47251444-A29D-44A8-9E2E-263F0C215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826288"/>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8D4BBA-A262-0DC8-0288-ECAD78EE1DE0}"/>
              </a:ext>
            </a:extLst>
          </p:cNvPr>
          <p:cNvSpPr>
            <a:spLocks noGrp="1"/>
          </p:cNvSpPr>
          <p:nvPr>
            <p:ph type="title"/>
          </p:nvPr>
        </p:nvSpPr>
        <p:spPr>
          <a:xfrm>
            <a:off x="1371600" y="488826"/>
            <a:ext cx="9448801" cy="1047132"/>
          </a:xfrm>
        </p:spPr>
        <p:txBody>
          <a:bodyPr anchor="ctr">
            <a:normAutofit/>
          </a:bodyPr>
          <a:lstStyle/>
          <a:p>
            <a:r>
              <a:rPr lang="tr-TR" sz="4000">
                <a:solidFill>
                  <a:srgbClr val="FFFFFF"/>
                </a:solidFill>
              </a:rPr>
              <a:t>Arduino Bağlamaları ve Kod Grubu:</a:t>
            </a:r>
          </a:p>
        </p:txBody>
      </p:sp>
      <p:pic>
        <p:nvPicPr>
          <p:cNvPr id="4" name="Resim 3" descr="metin, ekran görüntüsü, yazılım, multimedya yazılımı içeren bir resim&#10;&#10;Açıklama otomatik olarak oluşturuldu">
            <a:extLst>
              <a:ext uri="{FF2B5EF4-FFF2-40B4-BE49-F238E27FC236}">
                <a16:creationId xmlns:a16="http://schemas.microsoft.com/office/drawing/2014/main" id="{F099C135-A57F-EFBB-9F0B-1B8B527308CE}"/>
              </a:ext>
            </a:extLst>
          </p:cNvPr>
          <p:cNvPicPr>
            <a:picLocks noChangeAspect="1"/>
          </p:cNvPicPr>
          <p:nvPr/>
        </p:nvPicPr>
        <p:blipFill rotWithShape="1">
          <a:blip r:embed="rId2">
            <a:extLst>
              <a:ext uri="{28A0092B-C50C-407E-A947-70E740481C1C}">
                <a14:useLocalDpi xmlns:a14="http://schemas.microsoft.com/office/drawing/2010/main" val="0"/>
              </a:ext>
            </a:extLst>
          </a:blip>
          <a:srcRect r="21752" b="2"/>
          <a:stretch/>
        </p:blipFill>
        <p:spPr>
          <a:xfrm>
            <a:off x="1826653"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5" name="Resim 4" descr="metin, ekran görüntüsü içeren bir resim&#10;&#10;Açıklama otomatik olarak oluşturuldu">
            <a:extLst>
              <a:ext uri="{FF2B5EF4-FFF2-40B4-BE49-F238E27FC236}">
                <a16:creationId xmlns:a16="http://schemas.microsoft.com/office/drawing/2014/main" id="{863AC254-2941-ECF6-DB24-C9F396201452}"/>
              </a:ext>
            </a:extLst>
          </p:cNvPr>
          <p:cNvPicPr>
            <a:picLocks noChangeAspect="1"/>
          </p:cNvPicPr>
          <p:nvPr/>
        </p:nvPicPr>
        <p:blipFill rotWithShape="1">
          <a:blip r:embed="rId3">
            <a:extLst>
              <a:ext uri="{28A0092B-C50C-407E-A947-70E740481C1C}">
                <a14:useLocalDpi xmlns:a14="http://schemas.microsoft.com/office/drawing/2010/main" val="0"/>
              </a:ext>
            </a:extLst>
          </a:blip>
          <a:srcRect r="40248" b="-3"/>
          <a:stretch/>
        </p:blipFill>
        <p:spPr>
          <a:xfrm>
            <a:off x="4813890"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pic>
        <p:nvPicPr>
          <p:cNvPr id="6" name="Resim 5" descr="metin, ekran görüntüsü, yazı tipi içeren bir resim&#10;&#10;Açıklama otomatik olarak oluşturuldu">
            <a:extLst>
              <a:ext uri="{FF2B5EF4-FFF2-40B4-BE49-F238E27FC236}">
                <a16:creationId xmlns:a16="http://schemas.microsoft.com/office/drawing/2014/main" id="{0D7C021F-F101-C64C-76BA-D51308DEA131}"/>
              </a:ext>
            </a:extLst>
          </p:cNvPr>
          <p:cNvPicPr>
            <a:picLocks noChangeAspect="1"/>
          </p:cNvPicPr>
          <p:nvPr/>
        </p:nvPicPr>
        <p:blipFill rotWithShape="1">
          <a:blip r:embed="rId4">
            <a:extLst>
              <a:ext uri="{28A0092B-C50C-407E-A947-70E740481C1C}">
                <a14:useLocalDpi xmlns:a14="http://schemas.microsoft.com/office/drawing/2010/main" val="0"/>
              </a:ext>
            </a:extLst>
          </a:blip>
          <a:srcRect r="18580" b="1"/>
          <a:stretch/>
        </p:blipFill>
        <p:spPr>
          <a:xfrm>
            <a:off x="7801127"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p:spPr>
      </p:pic>
      <p:sp>
        <p:nvSpPr>
          <p:cNvPr id="3" name="İçerik Yer Tutucusu 2">
            <a:extLst>
              <a:ext uri="{FF2B5EF4-FFF2-40B4-BE49-F238E27FC236}">
                <a16:creationId xmlns:a16="http://schemas.microsoft.com/office/drawing/2014/main" id="{307FE52C-E989-78E6-B76A-65FE303F541F}"/>
              </a:ext>
            </a:extLst>
          </p:cNvPr>
          <p:cNvSpPr>
            <a:spLocks noGrp="1"/>
          </p:cNvSpPr>
          <p:nvPr>
            <p:ph idx="1"/>
          </p:nvPr>
        </p:nvSpPr>
        <p:spPr>
          <a:xfrm>
            <a:off x="1371601" y="4786744"/>
            <a:ext cx="9448800" cy="1442631"/>
          </a:xfrm>
        </p:spPr>
        <p:txBody>
          <a:bodyPr>
            <a:normAutofit/>
          </a:bodyPr>
          <a:lstStyle/>
          <a:p>
            <a:pPr marL="0" indent="0">
              <a:buNone/>
            </a:pPr>
            <a:r>
              <a:rPr lang="tr-TR" sz="1700" dirty="0"/>
              <a:t>Genel kodu oluşturmadan önce birkaç denemeyle belirli kod grupları oluşturduk. Bunlar:</a:t>
            </a:r>
          </a:p>
          <a:p>
            <a:r>
              <a:rPr lang="tr-TR" sz="1700" dirty="0"/>
              <a:t>Led Bağlama</a:t>
            </a:r>
          </a:p>
          <a:p>
            <a:r>
              <a:rPr lang="tr-TR" sz="1700" dirty="0"/>
              <a:t>Bluetooth</a:t>
            </a:r>
          </a:p>
          <a:p>
            <a:r>
              <a:rPr lang="tr-TR" sz="1700" dirty="0" err="1"/>
              <a:t>Servo</a:t>
            </a:r>
            <a:r>
              <a:rPr lang="tr-TR" sz="1700" dirty="0"/>
              <a:t> döndürmek için Arduino kodu</a:t>
            </a:r>
          </a:p>
        </p:txBody>
      </p:sp>
    </p:spTree>
    <p:extLst>
      <p:ext uri="{BB962C8B-B14F-4D97-AF65-F5344CB8AC3E}">
        <p14:creationId xmlns:p14="http://schemas.microsoft.com/office/powerpoint/2010/main" val="2850944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1C692539-15D8-7448-CDE9-8103503C71EE}"/>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ARDUİNO KODU </a:t>
            </a:r>
            <a:br>
              <a:rPr lang="en-US" kern="1200">
                <a:solidFill>
                  <a:schemeClr val="tx1"/>
                </a:solidFill>
                <a:latin typeface="+mj-lt"/>
                <a:ea typeface="+mj-ea"/>
                <a:cs typeface="+mj-cs"/>
              </a:rPr>
            </a:br>
            <a:endParaRPr lang="en-US"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çerik Yer Tutucusu 3" descr="metin, ekran görüntüsü, yazılım, multimedya yazılımı içeren bir resim&#10;&#10;Açıklama otomatik olarak oluşturuldu">
            <a:extLst>
              <a:ext uri="{FF2B5EF4-FFF2-40B4-BE49-F238E27FC236}">
                <a16:creationId xmlns:a16="http://schemas.microsoft.com/office/drawing/2014/main" id="{B7BC7B42-E14B-0B97-CCF5-9CF9211CC2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182" y="1474978"/>
            <a:ext cx="4777381" cy="373830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Metin kutusu 5">
            <a:extLst>
              <a:ext uri="{FF2B5EF4-FFF2-40B4-BE49-F238E27FC236}">
                <a16:creationId xmlns:a16="http://schemas.microsoft.com/office/drawing/2014/main" id="{5BB41B93-042C-F3C7-849D-94A8741190BE}"/>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Bu program, seri port üzerinden '0' veya '1' karakterlerini okur ve bu karakterlere göre servo motorun pozisyonunu değiştirir. '1' karakteri alındığında servo 180 dereceye döner, '0' karakteri alındığında ise 0 dereceye döner. Bu, servo motorun belirli pozisyonlarda kontrol edilmesini sağlar.Kodun amacı, basit bir seri iletişim kullanarak servo motorun pozisyonunu uzaktan kontrol etmektir. Bu tür bir yapı, çeşitli uzaktan kontrol edilen robotik projelerde, otomasyon sistemlerinde ve diğer uygulamalarda kullanılabilir</a:t>
            </a:r>
          </a:p>
        </p:txBody>
      </p:sp>
    </p:spTree>
    <p:extLst>
      <p:ext uri="{BB962C8B-B14F-4D97-AF65-F5344CB8AC3E}">
        <p14:creationId xmlns:p14="http://schemas.microsoft.com/office/powerpoint/2010/main" val="1935108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94EF6C3-5B0F-8B44-EE9F-E09EAD0F30E8}"/>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a:solidFill>
                  <a:schemeClr val="tx1"/>
                </a:solidFill>
                <a:latin typeface="+mj-lt"/>
                <a:ea typeface="+mj-ea"/>
                <a:cs typeface="+mj-cs"/>
              </a:rPr>
              <a:t>BLUETOOTH Kodu</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çerik Yer Tutucusu 3" descr="metin, ekran görüntüsü içeren bir resim&#10;&#10;Açıklama otomatik olarak oluşturuldu">
            <a:extLst>
              <a:ext uri="{FF2B5EF4-FFF2-40B4-BE49-F238E27FC236}">
                <a16:creationId xmlns:a16="http://schemas.microsoft.com/office/drawing/2014/main" id="{19EA2E86-8F11-43E2-4BB2-46913639A5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96" y="1691149"/>
            <a:ext cx="5348768" cy="342162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Metin kutusu 5">
            <a:extLst>
              <a:ext uri="{FF2B5EF4-FFF2-40B4-BE49-F238E27FC236}">
                <a16:creationId xmlns:a16="http://schemas.microsoft.com/office/drawing/2014/main" id="{6F9A4FA3-99AC-2115-3743-E8FE8B53119A}"/>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t>Arduino UNO </a:t>
            </a:r>
            <a:r>
              <a:rPr lang="en-US" sz="1700" dirty="0" err="1"/>
              <a:t>ile</a:t>
            </a:r>
            <a:r>
              <a:rPr lang="en-US" sz="1700" dirty="0"/>
              <a:t> Bluetooth </a:t>
            </a:r>
            <a:r>
              <a:rPr lang="en-US" sz="1700" dirty="0" err="1"/>
              <a:t>bağlantısı</a:t>
            </a:r>
            <a:r>
              <a:rPr lang="en-US" sz="1700" dirty="0"/>
              <a:t> </a:t>
            </a:r>
            <a:r>
              <a:rPr lang="en-US" sz="1700" dirty="0" err="1"/>
              <a:t>kurmak</a:t>
            </a:r>
            <a:r>
              <a:rPr lang="en-US" sz="1700" dirty="0"/>
              <a:t> </a:t>
            </a:r>
            <a:r>
              <a:rPr lang="en-US" sz="1700" dirty="0" err="1"/>
              <a:t>için</a:t>
            </a:r>
            <a:r>
              <a:rPr lang="en-US" sz="1700" dirty="0"/>
              <a:t> </a:t>
            </a:r>
            <a:r>
              <a:rPr lang="en-US" sz="1700" dirty="0" err="1"/>
              <a:t>genellikle</a:t>
            </a:r>
            <a:r>
              <a:rPr lang="en-US" sz="1700" dirty="0"/>
              <a:t> HC-05 </a:t>
            </a:r>
            <a:r>
              <a:rPr lang="en-US" sz="1700" dirty="0" err="1"/>
              <a:t>veya</a:t>
            </a:r>
            <a:r>
              <a:rPr lang="en-US" sz="1700" dirty="0"/>
              <a:t> HC-06 </a:t>
            </a:r>
            <a:r>
              <a:rPr lang="en-US" sz="1700" dirty="0" err="1"/>
              <a:t>gibi</a:t>
            </a:r>
            <a:r>
              <a:rPr lang="en-US" sz="1700" dirty="0"/>
              <a:t> </a:t>
            </a:r>
            <a:r>
              <a:rPr lang="en-US" sz="1700" dirty="0" err="1"/>
              <a:t>bir</a:t>
            </a:r>
            <a:r>
              <a:rPr lang="en-US" sz="1700" dirty="0"/>
              <a:t> Bluetooth </a:t>
            </a:r>
            <a:r>
              <a:rPr lang="en-US" sz="1700" dirty="0" err="1"/>
              <a:t>modülü</a:t>
            </a:r>
            <a:r>
              <a:rPr lang="en-US" sz="1700" dirty="0"/>
              <a:t> </a:t>
            </a:r>
            <a:r>
              <a:rPr lang="en-US" sz="1700" dirty="0" err="1"/>
              <a:t>kullanılır</a:t>
            </a:r>
            <a:r>
              <a:rPr lang="en-US" sz="1700" dirty="0"/>
              <a:t>. Bu </a:t>
            </a:r>
            <a:r>
              <a:rPr lang="en-US" sz="1700" dirty="0" err="1"/>
              <a:t>modüller</a:t>
            </a:r>
            <a:r>
              <a:rPr lang="en-US" sz="1700" dirty="0"/>
              <a:t>, </a:t>
            </a:r>
            <a:r>
              <a:rPr lang="en-US" sz="1700" dirty="0" err="1"/>
              <a:t>Arduino'nun</a:t>
            </a:r>
            <a:r>
              <a:rPr lang="en-US" sz="1700" dirty="0"/>
              <a:t> </a:t>
            </a:r>
            <a:r>
              <a:rPr lang="en-US" sz="1700" dirty="0" err="1"/>
              <a:t>seri</a:t>
            </a:r>
            <a:r>
              <a:rPr lang="en-US" sz="1700" dirty="0"/>
              <a:t> </a:t>
            </a:r>
            <a:r>
              <a:rPr lang="en-US" sz="1700" dirty="0" err="1"/>
              <a:t>iletişim</a:t>
            </a:r>
            <a:r>
              <a:rPr lang="en-US" sz="1700" dirty="0"/>
              <a:t> </a:t>
            </a:r>
            <a:r>
              <a:rPr lang="en-US" sz="1700" dirty="0" err="1"/>
              <a:t>özellikleri</a:t>
            </a:r>
            <a:r>
              <a:rPr lang="en-US" sz="1700" dirty="0"/>
              <a:t> </a:t>
            </a:r>
            <a:r>
              <a:rPr lang="en-US" sz="1700" dirty="0" err="1"/>
              <a:t>ile</a:t>
            </a:r>
            <a:r>
              <a:rPr lang="en-US" sz="1700" dirty="0"/>
              <a:t> </a:t>
            </a:r>
            <a:r>
              <a:rPr lang="en-US" sz="1700" dirty="0" err="1"/>
              <a:t>kolayca</a:t>
            </a:r>
            <a:r>
              <a:rPr lang="en-US" sz="1700" dirty="0"/>
              <a:t> </a:t>
            </a:r>
            <a:r>
              <a:rPr lang="en-US" sz="1700" dirty="0" err="1"/>
              <a:t>entegre</a:t>
            </a:r>
            <a:r>
              <a:rPr lang="en-US" sz="1700" dirty="0"/>
              <a:t> </a:t>
            </a:r>
            <a:r>
              <a:rPr lang="en-US" sz="1700" dirty="0" err="1"/>
              <a:t>edilebilir</a:t>
            </a:r>
            <a:r>
              <a:rPr lang="en-US" sz="1700" dirty="0"/>
              <a:t>.</a:t>
            </a:r>
          </a:p>
          <a:p>
            <a:pPr indent="-228600">
              <a:lnSpc>
                <a:spcPct val="90000"/>
              </a:lnSpc>
              <a:spcAft>
                <a:spcPts val="600"/>
              </a:spcAft>
              <a:buFont typeface="Arial" panose="020B0604020202020204" pitchFamily="34" charset="0"/>
              <a:buChar char="•"/>
            </a:pPr>
            <a:r>
              <a:rPr lang="en-US" sz="1700" dirty="0"/>
              <a:t>•  </a:t>
            </a:r>
            <a:r>
              <a:rPr lang="en-US" sz="1700" dirty="0" err="1"/>
              <a:t>Arduino'yu</a:t>
            </a:r>
            <a:r>
              <a:rPr lang="en-US" sz="1700" dirty="0"/>
              <a:t> </a:t>
            </a:r>
            <a:r>
              <a:rPr lang="en-US" sz="1700" dirty="0" err="1"/>
              <a:t>Bilgisayara</a:t>
            </a:r>
            <a:r>
              <a:rPr lang="en-US" sz="1700" dirty="0"/>
              <a:t> </a:t>
            </a:r>
            <a:r>
              <a:rPr lang="en-US" sz="1700" dirty="0" err="1"/>
              <a:t>Bağlayın</a:t>
            </a:r>
            <a:r>
              <a:rPr lang="en-US" sz="1700" dirty="0"/>
              <a:t>: </a:t>
            </a:r>
            <a:r>
              <a:rPr lang="en-US" sz="1700" dirty="0" err="1"/>
              <a:t>Arduino'yu</a:t>
            </a:r>
            <a:r>
              <a:rPr lang="en-US" sz="1700" dirty="0"/>
              <a:t> USB </a:t>
            </a:r>
            <a:r>
              <a:rPr lang="en-US" sz="1700" dirty="0" err="1"/>
              <a:t>kablosu</a:t>
            </a:r>
            <a:r>
              <a:rPr lang="en-US" sz="1700" dirty="0"/>
              <a:t> </a:t>
            </a:r>
            <a:r>
              <a:rPr lang="en-US" sz="1700" dirty="0" err="1"/>
              <a:t>ile</a:t>
            </a:r>
            <a:r>
              <a:rPr lang="en-US" sz="1700" dirty="0"/>
              <a:t> </a:t>
            </a:r>
            <a:r>
              <a:rPr lang="en-US" sz="1700" dirty="0" err="1"/>
              <a:t>bilgisayarınıza</a:t>
            </a:r>
            <a:r>
              <a:rPr lang="en-US" sz="1700" dirty="0"/>
              <a:t> </a:t>
            </a:r>
            <a:r>
              <a:rPr lang="en-US" sz="1700" dirty="0" err="1"/>
              <a:t>bağlayın</a:t>
            </a:r>
            <a:r>
              <a:rPr lang="en-US" sz="1700" dirty="0"/>
              <a:t> </a:t>
            </a:r>
            <a:r>
              <a:rPr lang="en-US" sz="1700" dirty="0" err="1"/>
              <a:t>ve</a:t>
            </a:r>
            <a:r>
              <a:rPr lang="en-US" sz="1700" dirty="0"/>
              <a:t> Arduino </a:t>
            </a:r>
            <a:r>
              <a:rPr lang="en-US" sz="1700" dirty="0" err="1"/>
              <a:t>IDE'yi</a:t>
            </a:r>
            <a:r>
              <a:rPr lang="en-US" sz="1700" dirty="0"/>
              <a:t> </a:t>
            </a:r>
            <a:r>
              <a:rPr lang="en-US" sz="1700" dirty="0" err="1"/>
              <a:t>açın</a:t>
            </a:r>
            <a:r>
              <a:rPr lang="en-US" sz="1700" dirty="0"/>
              <a:t>.</a:t>
            </a:r>
          </a:p>
          <a:p>
            <a:pPr indent="-228600">
              <a:lnSpc>
                <a:spcPct val="90000"/>
              </a:lnSpc>
              <a:spcAft>
                <a:spcPts val="600"/>
              </a:spcAft>
              <a:buFont typeface="Arial" panose="020B0604020202020204" pitchFamily="34" charset="0"/>
              <a:buChar char="•"/>
            </a:pPr>
            <a:r>
              <a:rPr lang="en-US" sz="1700" dirty="0"/>
              <a:t>•  Kodu </a:t>
            </a:r>
            <a:r>
              <a:rPr lang="en-US" sz="1700" dirty="0" err="1"/>
              <a:t>Yükleyin</a:t>
            </a:r>
            <a:r>
              <a:rPr lang="en-US" sz="1700" dirty="0"/>
              <a:t>: </a:t>
            </a:r>
            <a:r>
              <a:rPr lang="en-US" sz="1700" dirty="0" err="1"/>
              <a:t>Yukarıdaki</a:t>
            </a:r>
            <a:r>
              <a:rPr lang="en-US" sz="1700" dirty="0"/>
              <a:t> </a:t>
            </a:r>
            <a:r>
              <a:rPr lang="en-US" sz="1700" dirty="0" err="1"/>
              <a:t>kodu</a:t>
            </a:r>
            <a:r>
              <a:rPr lang="en-US" sz="1700" dirty="0"/>
              <a:t> </a:t>
            </a:r>
            <a:r>
              <a:rPr lang="en-US" sz="1700" dirty="0" err="1"/>
              <a:t>Arduino'ya</a:t>
            </a:r>
            <a:r>
              <a:rPr lang="en-US" sz="1700" dirty="0"/>
              <a:t> </a:t>
            </a:r>
            <a:r>
              <a:rPr lang="en-US" sz="1700" dirty="0" err="1"/>
              <a:t>yükleyin</a:t>
            </a:r>
            <a:r>
              <a:rPr lang="en-US" sz="1700" dirty="0"/>
              <a:t>.</a:t>
            </a:r>
          </a:p>
          <a:p>
            <a:pPr indent="-228600">
              <a:lnSpc>
                <a:spcPct val="90000"/>
              </a:lnSpc>
              <a:spcAft>
                <a:spcPts val="600"/>
              </a:spcAft>
              <a:buFont typeface="Arial" panose="020B0604020202020204" pitchFamily="34" charset="0"/>
              <a:buChar char="•"/>
            </a:pPr>
            <a:r>
              <a:rPr lang="en-US" sz="1700" dirty="0"/>
              <a:t>•  Bluetooth </a:t>
            </a:r>
            <a:r>
              <a:rPr lang="en-US" sz="1700" dirty="0" err="1"/>
              <a:t>Eşleştirme</a:t>
            </a:r>
            <a:r>
              <a:rPr lang="en-US" sz="1700" dirty="0"/>
              <a:t>: </a:t>
            </a:r>
            <a:r>
              <a:rPr lang="en-US" sz="1700" dirty="0" err="1"/>
              <a:t>Bilgisayarınızdan</a:t>
            </a:r>
            <a:r>
              <a:rPr lang="en-US" sz="1700" dirty="0"/>
              <a:t> </a:t>
            </a:r>
            <a:r>
              <a:rPr lang="en-US" sz="1700" dirty="0" err="1"/>
              <a:t>veya</a:t>
            </a:r>
            <a:r>
              <a:rPr lang="en-US" sz="1700" dirty="0"/>
              <a:t> </a:t>
            </a:r>
            <a:r>
              <a:rPr lang="en-US" sz="1700" dirty="0" err="1"/>
              <a:t>telefonunuzdan</a:t>
            </a:r>
            <a:r>
              <a:rPr lang="en-US" sz="1700" dirty="0"/>
              <a:t> Bluetooth </a:t>
            </a:r>
            <a:r>
              <a:rPr lang="en-US" sz="1700" dirty="0" err="1"/>
              <a:t>ayarlarına</a:t>
            </a:r>
            <a:r>
              <a:rPr lang="en-US" sz="1700" dirty="0"/>
              <a:t> </a:t>
            </a:r>
            <a:r>
              <a:rPr lang="en-US" sz="1700" dirty="0" err="1"/>
              <a:t>gidin</a:t>
            </a:r>
            <a:r>
              <a:rPr lang="en-US" sz="1700" dirty="0"/>
              <a:t> </a:t>
            </a:r>
            <a:r>
              <a:rPr lang="en-US" sz="1700" dirty="0" err="1"/>
              <a:t>ve</a:t>
            </a:r>
            <a:r>
              <a:rPr lang="en-US" sz="1700" dirty="0"/>
              <a:t> HC-05 </a:t>
            </a:r>
            <a:r>
              <a:rPr lang="en-US" sz="1700" dirty="0" err="1"/>
              <a:t>modülünü</a:t>
            </a:r>
            <a:r>
              <a:rPr lang="en-US" sz="1700" dirty="0"/>
              <a:t> </a:t>
            </a:r>
            <a:r>
              <a:rPr lang="en-US" sz="1700" dirty="0" err="1"/>
              <a:t>bulun</a:t>
            </a:r>
            <a:r>
              <a:rPr lang="en-US" sz="1700" dirty="0"/>
              <a:t>. </a:t>
            </a:r>
            <a:r>
              <a:rPr lang="en-US" sz="1700" dirty="0" err="1"/>
              <a:t>Eşleştirme</a:t>
            </a:r>
            <a:r>
              <a:rPr lang="en-US" sz="1700" dirty="0"/>
              <a:t> </a:t>
            </a:r>
            <a:r>
              <a:rPr lang="en-US" sz="1700" dirty="0" err="1"/>
              <a:t>sırasında</a:t>
            </a:r>
            <a:r>
              <a:rPr lang="en-US" sz="1700" dirty="0"/>
              <a:t> </a:t>
            </a:r>
            <a:r>
              <a:rPr lang="en-US" sz="1700" dirty="0" err="1"/>
              <a:t>genellikle</a:t>
            </a:r>
            <a:r>
              <a:rPr lang="en-US" sz="1700" dirty="0"/>
              <a:t> 1234 </a:t>
            </a:r>
            <a:r>
              <a:rPr lang="en-US" sz="1700" dirty="0" err="1"/>
              <a:t>veya</a:t>
            </a:r>
            <a:r>
              <a:rPr lang="en-US" sz="1700" dirty="0"/>
              <a:t> 0000 </a:t>
            </a:r>
            <a:r>
              <a:rPr lang="en-US" sz="1700" dirty="0" err="1"/>
              <a:t>şifreleri</a:t>
            </a:r>
            <a:r>
              <a:rPr lang="en-US" sz="1700" dirty="0"/>
              <a:t> </a:t>
            </a:r>
            <a:r>
              <a:rPr lang="en-US" sz="1700" dirty="0" err="1"/>
              <a:t>kullanılır</a:t>
            </a:r>
            <a:r>
              <a:rPr lang="en-US" sz="1700" dirty="0"/>
              <a:t>.</a:t>
            </a:r>
          </a:p>
          <a:p>
            <a:pPr indent="-228600">
              <a:lnSpc>
                <a:spcPct val="90000"/>
              </a:lnSpc>
              <a:spcAft>
                <a:spcPts val="600"/>
              </a:spcAft>
              <a:buFont typeface="Arial" panose="020B0604020202020204" pitchFamily="34" charset="0"/>
              <a:buChar char="•"/>
            </a:pPr>
            <a:r>
              <a:rPr lang="en-US" sz="1700" dirty="0"/>
              <a:t>Seri </a:t>
            </a:r>
            <a:r>
              <a:rPr lang="en-US" sz="1700" dirty="0" err="1"/>
              <a:t>Haberleşme</a:t>
            </a:r>
            <a:r>
              <a:rPr lang="en-US" sz="1700" dirty="0"/>
              <a:t>: </a:t>
            </a:r>
            <a:r>
              <a:rPr lang="en-US" sz="1700" dirty="0" err="1"/>
              <a:t>Arduino'nun</a:t>
            </a:r>
            <a:r>
              <a:rPr lang="en-US" sz="1700" dirty="0"/>
              <a:t> RX </a:t>
            </a:r>
            <a:r>
              <a:rPr lang="en-US" sz="1700" dirty="0" err="1"/>
              <a:t>ve</a:t>
            </a:r>
            <a:r>
              <a:rPr lang="en-US" sz="1700" dirty="0"/>
              <a:t> TX </a:t>
            </a:r>
            <a:r>
              <a:rPr lang="en-US" sz="1700" dirty="0" err="1"/>
              <a:t>pinlerini</a:t>
            </a:r>
            <a:r>
              <a:rPr lang="en-US" sz="1700" dirty="0"/>
              <a:t> </a:t>
            </a:r>
            <a:r>
              <a:rPr lang="en-US" sz="1700" dirty="0" err="1"/>
              <a:t>kullanıyorsanız</a:t>
            </a:r>
            <a:r>
              <a:rPr lang="en-US" sz="1700" dirty="0"/>
              <a:t>, USB </a:t>
            </a:r>
            <a:r>
              <a:rPr lang="en-US" sz="1700" dirty="0" err="1"/>
              <a:t>bağlantısı</a:t>
            </a:r>
            <a:r>
              <a:rPr lang="en-US" sz="1700" dirty="0"/>
              <a:t> </a:t>
            </a:r>
            <a:r>
              <a:rPr lang="en-US" sz="1700" dirty="0" err="1"/>
              <a:t>ile</a:t>
            </a:r>
            <a:r>
              <a:rPr lang="en-US" sz="1700" dirty="0"/>
              <a:t> </a:t>
            </a:r>
            <a:r>
              <a:rPr lang="en-US" sz="1700" dirty="0" err="1"/>
              <a:t>seri</a:t>
            </a:r>
            <a:r>
              <a:rPr lang="en-US" sz="1700" dirty="0"/>
              <a:t> </a:t>
            </a:r>
            <a:r>
              <a:rPr lang="en-US" sz="1700" dirty="0" err="1"/>
              <a:t>haberleşme</a:t>
            </a:r>
            <a:r>
              <a:rPr lang="en-US" sz="1700" dirty="0"/>
              <a:t> </a:t>
            </a:r>
            <a:r>
              <a:rPr lang="en-US" sz="1700" dirty="0" err="1"/>
              <a:t>yaparken</a:t>
            </a:r>
            <a:r>
              <a:rPr lang="en-US" sz="1700" dirty="0"/>
              <a:t> </a:t>
            </a:r>
            <a:r>
              <a:rPr lang="en-US" sz="1700" dirty="0" err="1"/>
              <a:t>çakışma</a:t>
            </a:r>
            <a:r>
              <a:rPr lang="en-US" sz="1700" dirty="0"/>
              <a:t> </a:t>
            </a:r>
            <a:r>
              <a:rPr lang="en-US" sz="1700" dirty="0" err="1"/>
              <a:t>olabilir</a:t>
            </a:r>
            <a:r>
              <a:rPr lang="en-US" sz="1700" dirty="0"/>
              <a:t>. Bunun </a:t>
            </a:r>
            <a:r>
              <a:rPr lang="en-US" sz="1700" dirty="0" err="1"/>
              <a:t>yerine</a:t>
            </a:r>
            <a:r>
              <a:rPr lang="en-US" sz="1700" dirty="0"/>
              <a:t> </a:t>
            </a:r>
            <a:r>
              <a:rPr lang="en-US" sz="1700" dirty="0" err="1"/>
              <a:t>SoftwareSerial</a:t>
            </a:r>
            <a:r>
              <a:rPr lang="en-US" sz="1700" dirty="0"/>
              <a:t> </a:t>
            </a:r>
            <a:r>
              <a:rPr lang="en-US" sz="1700" dirty="0" err="1"/>
              <a:t>kütüphanesini</a:t>
            </a:r>
            <a:r>
              <a:rPr lang="en-US" sz="1700" dirty="0"/>
              <a:t> </a:t>
            </a:r>
            <a:r>
              <a:rPr lang="en-US" sz="1700" dirty="0" err="1"/>
              <a:t>kullanarak</a:t>
            </a:r>
            <a:r>
              <a:rPr lang="en-US" sz="1700" dirty="0"/>
              <a:t> </a:t>
            </a:r>
            <a:r>
              <a:rPr lang="en-US" sz="1700" dirty="0" err="1"/>
              <a:t>farklı</a:t>
            </a:r>
            <a:r>
              <a:rPr lang="en-US" sz="1700" dirty="0"/>
              <a:t> </a:t>
            </a:r>
            <a:r>
              <a:rPr lang="en-US" sz="1700" dirty="0" err="1"/>
              <a:t>pinler</a:t>
            </a:r>
            <a:r>
              <a:rPr lang="en-US" sz="1700" dirty="0"/>
              <a:t> </a:t>
            </a:r>
            <a:r>
              <a:rPr lang="en-US" sz="1700" dirty="0" err="1"/>
              <a:t>üzerinden</a:t>
            </a:r>
            <a:r>
              <a:rPr lang="en-US" sz="1700" dirty="0"/>
              <a:t> </a:t>
            </a:r>
            <a:r>
              <a:rPr lang="en-US" sz="1700" dirty="0" err="1"/>
              <a:t>haberleşme</a:t>
            </a:r>
            <a:r>
              <a:rPr lang="en-US" sz="1700" dirty="0"/>
              <a:t> </a:t>
            </a:r>
            <a:r>
              <a:rPr lang="en-US" sz="1700" dirty="0" err="1"/>
              <a:t>yapabilirsiniz</a:t>
            </a:r>
            <a:endParaRPr lang="en-US" sz="1700" dirty="0"/>
          </a:p>
        </p:txBody>
      </p:sp>
    </p:spTree>
    <p:extLst>
      <p:ext uri="{BB962C8B-B14F-4D97-AF65-F5344CB8AC3E}">
        <p14:creationId xmlns:p14="http://schemas.microsoft.com/office/powerpoint/2010/main" val="2632140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Arc 26">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Başlık 1">
            <a:extLst>
              <a:ext uri="{FF2B5EF4-FFF2-40B4-BE49-F238E27FC236}">
                <a16:creationId xmlns:a16="http://schemas.microsoft.com/office/drawing/2014/main" id="{35A8ADB9-A9D5-EEAE-738F-88FE33C5DBF4}"/>
              </a:ext>
            </a:extLst>
          </p:cNvPr>
          <p:cNvSpPr>
            <a:spLocks noGrp="1"/>
          </p:cNvSpPr>
          <p:nvPr>
            <p:ph type="title"/>
          </p:nvPr>
        </p:nvSpPr>
        <p:spPr>
          <a:xfrm>
            <a:off x="838200" y="365125"/>
            <a:ext cx="10515599" cy="1325563"/>
          </a:xfrm>
        </p:spPr>
        <p:txBody>
          <a:bodyPr>
            <a:normAutofit/>
          </a:bodyPr>
          <a:lstStyle/>
          <a:p>
            <a:r>
              <a:rPr lang="tr-TR" dirty="0">
                <a:latin typeface="Now Bold"/>
              </a:rPr>
              <a:t>LED BAĞLAMA</a:t>
            </a:r>
            <a:br>
              <a:rPr lang="en-US" dirty="0">
                <a:latin typeface="Now Bold"/>
              </a:rPr>
            </a:br>
            <a:endParaRPr lang="tr-TR" dirty="0"/>
          </a:p>
        </p:txBody>
      </p:sp>
      <p:sp>
        <p:nvSpPr>
          <p:cNvPr id="3" name="İçerik Yer Tutucusu 2">
            <a:extLst>
              <a:ext uri="{FF2B5EF4-FFF2-40B4-BE49-F238E27FC236}">
                <a16:creationId xmlns:a16="http://schemas.microsoft.com/office/drawing/2014/main" id="{B94152AA-0172-0DA8-EAB4-568CF5D16696}"/>
              </a:ext>
            </a:extLst>
          </p:cNvPr>
          <p:cNvSpPr>
            <a:spLocks noGrp="1"/>
          </p:cNvSpPr>
          <p:nvPr>
            <p:ph idx="1"/>
          </p:nvPr>
        </p:nvSpPr>
        <p:spPr>
          <a:xfrm>
            <a:off x="838200" y="1120877"/>
            <a:ext cx="5433561" cy="5056086"/>
          </a:xfrm>
        </p:spPr>
        <p:txBody>
          <a:bodyPr>
            <a:normAutofit fontScale="92500" lnSpcReduction="20000"/>
          </a:bodyPr>
          <a:lstStyle/>
          <a:p>
            <a:pPr marL="0" indent="0">
              <a:buNone/>
            </a:pPr>
            <a:r>
              <a:rPr lang="tr-TR" sz="1600" dirty="0"/>
              <a:t>LED'in iki bacağı vardır: uzun olan pozitif (anot) ve kısa olan negatif (katot) bacak.</a:t>
            </a:r>
          </a:p>
          <a:p>
            <a:r>
              <a:rPr lang="tr-TR" sz="1600" dirty="0"/>
              <a:t>LED Pozitif Bacak (Anot) - Arduino'nun dijital pinlerinden birine (örneğin, Pin 13)</a:t>
            </a:r>
          </a:p>
          <a:p>
            <a:r>
              <a:rPr lang="tr-TR" sz="1600" dirty="0"/>
              <a:t>LED Negatif Bacak (Katot) - Direncin bir ucuna bağlayın.</a:t>
            </a:r>
          </a:p>
          <a:p>
            <a:r>
              <a:rPr lang="tr-TR" sz="1600" dirty="0"/>
              <a:t>Direncin Diğer Ucu - Arduino'nun GND (toprak) pinine bağlayın.</a:t>
            </a:r>
          </a:p>
          <a:p>
            <a:pPr marL="0" indent="0">
              <a:buNone/>
            </a:pPr>
            <a:r>
              <a:rPr lang="tr-TR" sz="1600" dirty="0"/>
              <a:t>Bağlantı Adımları :</a:t>
            </a:r>
          </a:p>
          <a:p>
            <a:pPr>
              <a:buFont typeface="+mj-lt"/>
              <a:buAutoNum type="arabicPeriod"/>
            </a:pPr>
            <a:r>
              <a:rPr lang="tr-TR" sz="1600" dirty="0"/>
              <a:t>LED ve Direnci </a:t>
            </a:r>
            <a:r>
              <a:rPr lang="tr-TR" sz="1600" dirty="0" err="1"/>
              <a:t>Breadboard'a</a:t>
            </a:r>
            <a:r>
              <a:rPr lang="tr-TR" sz="1600" dirty="0"/>
              <a:t> Bağlayın:</a:t>
            </a:r>
          </a:p>
          <a:p>
            <a:pPr>
              <a:buFont typeface="+mj-lt"/>
              <a:buAutoNum type="arabicPeriod"/>
            </a:pPr>
            <a:r>
              <a:rPr lang="tr-TR" sz="1600" dirty="0"/>
              <a:t>LED'in uzun bacağını (anot) </a:t>
            </a:r>
            <a:r>
              <a:rPr lang="tr-TR" sz="1600" dirty="0" err="1"/>
              <a:t>breadboard'un</a:t>
            </a:r>
            <a:r>
              <a:rPr lang="tr-TR" sz="1600" dirty="0"/>
              <a:t> bir satırına takın.</a:t>
            </a:r>
          </a:p>
          <a:p>
            <a:pPr>
              <a:buFont typeface="+mj-lt"/>
              <a:buAutoNum type="arabicPeriod"/>
            </a:pPr>
            <a:r>
              <a:rPr lang="tr-TR" sz="1600" dirty="0"/>
              <a:t>LED'in kısa bacağını (katot) </a:t>
            </a:r>
            <a:r>
              <a:rPr lang="tr-TR" sz="1600" dirty="0" err="1"/>
              <a:t>breadboard'un</a:t>
            </a:r>
            <a:r>
              <a:rPr lang="tr-TR" sz="1600" dirty="0"/>
              <a:t> başka bir satırına takın.</a:t>
            </a:r>
          </a:p>
          <a:p>
            <a:pPr>
              <a:buFont typeface="+mj-lt"/>
              <a:buAutoNum type="arabicPeriod"/>
            </a:pPr>
            <a:r>
              <a:rPr lang="tr-TR" sz="1600" dirty="0"/>
              <a:t>220 </a:t>
            </a:r>
            <a:r>
              <a:rPr lang="tr-TR" sz="1600" dirty="0" err="1"/>
              <a:t>ohm'luk</a:t>
            </a:r>
            <a:r>
              <a:rPr lang="tr-TR" sz="1600" dirty="0"/>
              <a:t> direnci LED'in katot bacağına bağlı satıra takın.</a:t>
            </a:r>
          </a:p>
          <a:p>
            <a:pPr>
              <a:buFont typeface="+mj-lt"/>
              <a:buAutoNum type="arabicPeriod"/>
            </a:pPr>
            <a:r>
              <a:rPr lang="tr-TR" sz="1600" dirty="0"/>
              <a:t>LED Anotunu Arduino'ya Bağlayın:</a:t>
            </a:r>
          </a:p>
          <a:p>
            <a:pPr>
              <a:buFont typeface="+mj-lt"/>
              <a:buAutoNum type="arabicPeriod"/>
            </a:pPr>
            <a:r>
              <a:rPr lang="tr-TR" sz="1600" dirty="0" err="1"/>
              <a:t>Jumper</a:t>
            </a:r>
            <a:r>
              <a:rPr lang="tr-TR" sz="1600" dirty="0"/>
              <a:t> kablosunu kullanarak LED'in uzun bacağını Arduino'nun Pin 13'üne bağlayın.</a:t>
            </a:r>
          </a:p>
          <a:p>
            <a:pPr>
              <a:buFont typeface="+mj-lt"/>
              <a:buAutoNum type="arabicPeriod"/>
            </a:pPr>
            <a:r>
              <a:rPr lang="tr-TR" sz="1600" dirty="0"/>
              <a:t>Direnci Arduino </a:t>
            </a:r>
            <a:r>
              <a:rPr lang="tr-TR" sz="1600" dirty="0" err="1"/>
              <a:t>GND'ye</a:t>
            </a:r>
            <a:r>
              <a:rPr lang="tr-TR" sz="1600" dirty="0"/>
              <a:t> Bağlayın:</a:t>
            </a:r>
          </a:p>
          <a:p>
            <a:pPr>
              <a:buFont typeface="+mj-lt"/>
              <a:buAutoNum type="arabicPeriod"/>
            </a:pPr>
            <a:r>
              <a:rPr lang="tr-TR" sz="1600" dirty="0"/>
              <a:t>Direncin diğer ucunu </a:t>
            </a:r>
            <a:r>
              <a:rPr lang="tr-TR" sz="1600" dirty="0" err="1"/>
              <a:t>jumper</a:t>
            </a:r>
            <a:r>
              <a:rPr lang="tr-TR" sz="1600" dirty="0"/>
              <a:t> kablosuyla Arduino'nun GND pinine bağlayın.</a:t>
            </a:r>
          </a:p>
          <a:p>
            <a:pPr marL="0" indent="0">
              <a:buNone/>
            </a:pPr>
            <a:endParaRPr lang="tr-TR" sz="1600" dirty="0"/>
          </a:p>
        </p:txBody>
      </p:sp>
      <p:sp>
        <p:nvSpPr>
          <p:cNvPr id="29" name="Oval 2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Resim 3" descr="metin, ekran görüntüsü, yazı tipi içeren bir resim&#10;&#10;Açıklama otomatik olarak oluşturuldu">
            <a:extLst>
              <a:ext uri="{FF2B5EF4-FFF2-40B4-BE49-F238E27FC236}">
                <a16:creationId xmlns:a16="http://schemas.microsoft.com/office/drawing/2014/main" id="{E8DDC457-3FA9-0069-A3FC-1B73A8F72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8181" y="1456325"/>
            <a:ext cx="5030174" cy="4095604"/>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4104626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6A34953-449A-9D68-7B92-08550D16CA15}"/>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Artık Genel Koda Geçebiliriz…</a:t>
            </a:r>
          </a:p>
        </p:txBody>
      </p:sp>
      <p:grpSp>
        <p:nvGrpSpPr>
          <p:cNvPr id="1035" name="Group 103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036" name="Freeform: Shape 103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Freeform: Shape 103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Freeform: Shape 103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30" name="Picture 6" descr="Running Quick GIF - Running Quick Fast GIFs">
            <a:extLst>
              <a:ext uri="{FF2B5EF4-FFF2-40B4-BE49-F238E27FC236}">
                <a16:creationId xmlns:a16="http://schemas.microsoft.com/office/drawing/2014/main" id="{7B56D433-CBE3-EFEC-1EB2-BE6A971EE6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7306" y="1451999"/>
            <a:ext cx="318923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354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20575D4-5994-D033-C069-63FCD89A925D}"/>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1- Giriş (Giriş-Çıkış Tanıtmaları ve kütüphaneler)</a:t>
            </a:r>
          </a:p>
        </p:txBody>
      </p:sp>
      <p:pic>
        <p:nvPicPr>
          <p:cNvPr id="5" name="İçerik Yer Tutucusu 4" descr="metin, ekran görüntüsü, yazı tipi, sayı, numara içeren bir resim&#10;&#10;Açıklama otomatik olarak oluşturuldu">
            <a:extLst>
              <a:ext uri="{FF2B5EF4-FFF2-40B4-BE49-F238E27FC236}">
                <a16:creationId xmlns:a16="http://schemas.microsoft.com/office/drawing/2014/main" id="{668E90BA-86D6-E630-9ADA-50A34D81B0A2}"/>
              </a:ext>
            </a:extLst>
          </p:cNvPr>
          <p:cNvPicPr>
            <a:picLocks noGrp="1" noChangeAspect="1"/>
          </p:cNvPicPr>
          <p:nvPr>
            <p:ph idx="1"/>
          </p:nvPr>
        </p:nvPicPr>
        <p:blipFill>
          <a:blip r:embed="rId2"/>
          <a:stretch>
            <a:fillRect/>
          </a:stretch>
        </p:blipFill>
        <p:spPr>
          <a:xfrm>
            <a:off x="1221820" y="2354239"/>
            <a:ext cx="9748360" cy="3948085"/>
          </a:xfrm>
          <a:prstGeom prst="rect">
            <a:avLst/>
          </a:prstGeom>
        </p:spPr>
      </p:pic>
    </p:spTree>
    <p:extLst>
      <p:ext uri="{BB962C8B-B14F-4D97-AF65-F5344CB8AC3E}">
        <p14:creationId xmlns:p14="http://schemas.microsoft.com/office/powerpoint/2010/main" val="4090098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2446FB0E-83AD-7FD3-0F33-F80BF2122E8F}"/>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2- Void Setup Fonksiyonu</a:t>
            </a:r>
          </a:p>
        </p:txBody>
      </p:sp>
      <p:pic>
        <p:nvPicPr>
          <p:cNvPr id="5" name="İçerik Yer Tutucusu 4" descr="metin, ekran görüntüsü, yazı tipi, cebir içeren bir resim&#10;&#10;Açıklama otomatik olarak oluşturuldu">
            <a:extLst>
              <a:ext uri="{FF2B5EF4-FFF2-40B4-BE49-F238E27FC236}">
                <a16:creationId xmlns:a16="http://schemas.microsoft.com/office/drawing/2014/main" id="{3ECEE503-CC2B-C300-14C5-0140E5C0DDAA}"/>
              </a:ext>
            </a:extLst>
          </p:cNvPr>
          <p:cNvPicPr>
            <a:picLocks noGrp="1" noChangeAspect="1"/>
          </p:cNvPicPr>
          <p:nvPr>
            <p:ph idx="1"/>
          </p:nvPr>
        </p:nvPicPr>
        <p:blipFill>
          <a:blip r:embed="rId2"/>
          <a:stretch>
            <a:fillRect/>
          </a:stretch>
        </p:blipFill>
        <p:spPr>
          <a:xfrm>
            <a:off x="723900" y="2958396"/>
            <a:ext cx="10744200" cy="2739771"/>
          </a:xfrm>
          <a:prstGeom prst="rect">
            <a:avLst/>
          </a:prstGeom>
        </p:spPr>
      </p:pic>
    </p:spTree>
    <p:extLst>
      <p:ext uri="{BB962C8B-B14F-4D97-AF65-F5344CB8AC3E}">
        <p14:creationId xmlns:p14="http://schemas.microsoft.com/office/powerpoint/2010/main" val="567706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2446FB0E-83AD-7FD3-0F33-F80BF2122E8F}"/>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tr-TR" sz="3600" dirty="0"/>
              <a:t>3</a:t>
            </a:r>
            <a:r>
              <a:rPr lang="en-US" sz="3600" kern="1200" dirty="0">
                <a:solidFill>
                  <a:schemeClr val="tx1"/>
                </a:solidFill>
                <a:latin typeface="+mj-lt"/>
                <a:ea typeface="+mj-ea"/>
                <a:cs typeface="+mj-cs"/>
              </a:rPr>
              <a:t>- </a:t>
            </a:r>
            <a:r>
              <a:rPr lang="tr-TR" sz="3600" kern="1200" dirty="0" err="1">
                <a:solidFill>
                  <a:schemeClr val="tx1"/>
                </a:solidFill>
                <a:latin typeface="+mj-lt"/>
                <a:ea typeface="+mj-ea"/>
                <a:cs typeface="+mj-cs"/>
              </a:rPr>
              <a:t>Void</a:t>
            </a:r>
            <a:r>
              <a:rPr lang="tr-TR" sz="3600" kern="1200" dirty="0">
                <a:solidFill>
                  <a:schemeClr val="tx1"/>
                </a:solidFill>
                <a:latin typeface="+mj-lt"/>
                <a:ea typeface="+mj-ea"/>
                <a:cs typeface="+mj-cs"/>
              </a:rPr>
              <a:t> </a:t>
            </a:r>
            <a:r>
              <a:rPr lang="tr-TR" sz="3600" kern="1200" dirty="0" err="1">
                <a:solidFill>
                  <a:schemeClr val="tx1"/>
                </a:solidFill>
                <a:latin typeface="+mj-lt"/>
                <a:ea typeface="+mj-ea"/>
                <a:cs typeface="+mj-cs"/>
              </a:rPr>
              <a:t>MoveServo</a:t>
            </a:r>
            <a:r>
              <a:rPr lang="tr-TR" sz="3600" kern="1200" dirty="0">
                <a:solidFill>
                  <a:schemeClr val="tx1"/>
                </a:solidFill>
                <a:latin typeface="+mj-lt"/>
                <a:ea typeface="+mj-ea"/>
                <a:cs typeface="+mj-cs"/>
              </a:rPr>
              <a:t> Fonksiyonu</a:t>
            </a:r>
            <a:endParaRPr lang="en-US" sz="3600" kern="1200" dirty="0">
              <a:solidFill>
                <a:schemeClr val="tx1"/>
              </a:solidFill>
              <a:latin typeface="+mj-lt"/>
              <a:ea typeface="+mj-ea"/>
              <a:cs typeface="+mj-cs"/>
            </a:endParaRPr>
          </a:p>
        </p:txBody>
      </p:sp>
      <p:pic>
        <p:nvPicPr>
          <p:cNvPr id="3" name="İçerik Yer Tutucusu 4">
            <a:extLst>
              <a:ext uri="{FF2B5EF4-FFF2-40B4-BE49-F238E27FC236}">
                <a16:creationId xmlns:a16="http://schemas.microsoft.com/office/drawing/2014/main" id="{6582D544-F83B-6C35-E5E4-48FD13D2A8BB}"/>
              </a:ext>
            </a:extLst>
          </p:cNvPr>
          <p:cNvPicPr>
            <a:picLocks noChangeAspect="1"/>
          </p:cNvPicPr>
          <p:nvPr/>
        </p:nvPicPr>
        <p:blipFill>
          <a:blip r:embed="rId2"/>
          <a:stretch>
            <a:fillRect/>
          </a:stretch>
        </p:blipFill>
        <p:spPr>
          <a:xfrm>
            <a:off x="2361195" y="2243018"/>
            <a:ext cx="7331958" cy="4351338"/>
          </a:xfrm>
          <a:prstGeom prst="rect">
            <a:avLst/>
          </a:prstGeom>
        </p:spPr>
      </p:pic>
    </p:spTree>
    <p:extLst>
      <p:ext uri="{BB962C8B-B14F-4D97-AF65-F5344CB8AC3E}">
        <p14:creationId xmlns:p14="http://schemas.microsoft.com/office/powerpoint/2010/main" val="1653883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Başlık 1">
            <a:extLst>
              <a:ext uri="{FF2B5EF4-FFF2-40B4-BE49-F238E27FC236}">
                <a16:creationId xmlns:a16="http://schemas.microsoft.com/office/drawing/2014/main" id="{CA3FD29A-B3B8-7A92-6265-7EEAC2732450}"/>
              </a:ext>
            </a:extLst>
          </p:cNvPr>
          <p:cNvSpPr>
            <a:spLocks noGrp="1"/>
          </p:cNvSpPr>
          <p:nvPr>
            <p:ph type="title"/>
          </p:nvPr>
        </p:nvSpPr>
        <p:spPr>
          <a:xfrm>
            <a:off x="497973" y="393380"/>
            <a:ext cx="7655427" cy="739881"/>
          </a:xfrm>
        </p:spPr>
        <p:txBody>
          <a:bodyPr vert="horz" lIns="91440" tIns="45720" rIns="91440" bIns="45720" rtlCol="0" anchor="b">
            <a:normAutofit/>
          </a:bodyPr>
          <a:lstStyle/>
          <a:p>
            <a:r>
              <a:rPr lang="en-US" sz="3600"/>
              <a:t>4-Void Loop Fonksiyonu</a:t>
            </a:r>
          </a:p>
        </p:txBody>
      </p:sp>
      <p:pic>
        <p:nvPicPr>
          <p:cNvPr id="5" name="İçerik Yer Tutucusu 4">
            <a:extLst>
              <a:ext uri="{FF2B5EF4-FFF2-40B4-BE49-F238E27FC236}">
                <a16:creationId xmlns:a16="http://schemas.microsoft.com/office/drawing/2014/main" id="{ED484F42-89E2-B37D-2B8A-6F8CB1F7A996}"/>
              </a:ext>
            </a:extLst>
          </p:cNvPr>
          <p:cNvPicPr>
            <a:picLocks noGrp="1" noChangeAspect="1"/>
          </p:cNvPicPr>
          <p:nvPr>
            <p:ph idx="1"/>
          </p:nvPr>
        </p:nvPicPr>
        <p:blipFill>
          <a:blip r:embed="rId2"/>
          <a:stretch>
            <a:fillRect/>
          </a:stretch>
        </p:blipFill>
        <p:spPr>
          <a:xfrm>
            <a:off x="1091378" y="1961387"/>
            <a:ext cx="3777158" cy="4255954"/>
          </a:xfrm>
          <a:prstGeom prst="rect">
            <a:avLst/>
          </a:prstGeom>
        </p:spPr>
      </p:pic>
      <p:pic>
        <p:nvPicPr>
          <p:cNvPr id="7" name="Resim 6">
            <a:extLst>
              <a:ext uri="{FF2B5EF4-FFF2-40B4-BE49-F238E27FC236}">
                <a16:creationId xmlns:a16="http://schemas.microsoft.com/office/drawing/2014/main" id="{3AF97F7D-3BC3-C7D5-873E-8ADD981A4018}"/>
              </a:ext>
            </a:extLst>
          </p:cNvPr>
          <p:cNvPicPr>
            <a:picLocks noChangeAspect="1"/>
          </p:cNvPicPr>
          <p:nvPr/>
        </p:nvPicPr>
        <p:blipFill>
          <a:blip r:embed="rId3"/>
          <a:stretch>
            <a:fillRect/>
          </a:stretch>
        </p:blipFill>
        <p:spPr>
          <a:xfrm>
            <a:off x="5791200" y="1852770"/>
            <a:ext cx="4715667" cy="3849940"/>
          </a:xfrm>
          <a:prstGeom prst="rect">
            <a:avLst/>
          </a:prstGeom>
        </p:spPr>
      </p:pic>
      <p:sp>
        <p:nvSpPr>
          <p:cNvPr id="16" name="Freeform: Shape 15">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518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6C6702D-498B-552C-89C2-EADB5714AA7A}"/>
              </a:ext>
            </a:extLst>
          </p:cNvPr>
          <p:cNvSpPr>
            <a:spLocks noGrp="1"/>
          </p:cNvSpPr>
          <p:nvPr>
            <p:ph type="title"/>
          </p:nvPr>
        </p:nvSpPr>
        <p:spPr>
          <a:xfrm>
            <a:off x="572493" y="238539"/>
            <a:ext cx="11018520" cy="1434415"/>
          </a:xfrm>
        </p:spPr>
        <p:txBody>
          <a:bodyPr anchor="b">
            <a:normAutofit/>
          </a:bodyPr>
          <a:lstStyle/>
          <a:p>
            <a:r>
              <a:rPr lang="tr-TR" sz="5400"/>
              <a:t>Projemizin Teknik Amacı Nedir?</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3D7892BC-BA86-2AC7-1E23-2F9E0C97F3E0}"/>
              </a:ext>
            </a:extLst>
          </p:cNvPr>
          <p:cNvSpPr>
            <a:spLocks noGrp="1"/>
          </p:cNvSpPr>
          <p:nvPr>
            <p:ph idx="1"/>
          </p:nvPr>
        </p:nvSpPr>
        <p:spPr>
          <a:xfrm>
            <a:off x="572493" y="2071316"/>
            <a:ext cx="6713552" cy="4119172"/>
          </a:xfrm>
        </p:spPr>
        <p:txBody>
          <a:bodyPr anchor="t">
            <a:normAutofit/>
          </a:bodyPr>
          <a:lstStyle/>
          <a:p>
            <a:pPr marL="0" indent="0">
              <a:buNone/>
            </a:pPr>
            <a:r>
              <a:rPr lang="tr-TR" sz="2200" kern="100">
                <a:effectLst/>
                <a:latin typeface="Times New Roman" panose="02020603050405020304" pitchFamily="18" charset="0"/>
                <a:ea typeface="Calibri" panose="020F0502020204030204" pitchFamily="34" charset="0"/>
                <a:cs typeface="Arial" panose="020B0604020202020204" pitchFamily="34" charset="0"/>
              </a:rPr>
              <a:t>Bu projede temel amaç; gerçek dünya senaryolarını simüle ederek, Arduino mikrodenetleyici ve ilgili diğer bileşenler kullanılarak bir otomasyon sistemi geliştirmektir.</a:t>
            </a:r>
            <a:endParaRPr lang="tr-TR" sz="2200" kern="1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tr-TR" sz="2200"/>
          </a:p>
        </p:txBody>
      </p:sp>
      <p:pic>
        <p:nvPicPr>
          <p:cNvPr id="4" name="Resim 3" descr="elektronik mühendisliği, elektronik donanım, devre bileşeni, elektronik bileşen içeren bir resim&#10;&#10;Açıklama otomatik olarak oluşturuldu">
            <a:extLst>
              <a:ext uri="{FF2B5EF4-FFF2-40B4-BE49-F238E27FC236}">
                <a16:creationId xmlns:a16="http://schemas.microsoft.com/office/drawing/2014/main" id="{F96102C3-4B21-7524-527D-9BF9C8915244}"/>
              </a:ext>
            </a:extLst>
          </p:cNvPr>
          <p:cNvPicPr>
            <a:picLocks noChangeAspect="1"/>
          </p:cNvPicPr>
          <p:nvPr/>
        </p:nvPicPr>
        <p:blipFill rotWithShape="1">
          <a:blip r:embed="rId2"/>
          <a:srcRect l="15320" r="4590" b="1"/>
          <a:stretch/>
        </p:blipFill>
        <p:spPr>
          <a:xfrm>
            <a:off x="7675658" y="2093976"/>
            <a:ext cx="3941064" cy="4096512"/>
          </a:xfrm>
          <a:prstGeom prst="rect">
            <a:avLst/>
          </a:prstGeom>
        </p:spPr>
      </p:pic>
    </p:spTree>
    <p:extLst>
      <p:ext uri="{BB962C8B-B14F-4D97-AF65-F5344CB8AC3E}">
        <p14:creationId xmlns:p14="http://schemas.microsoft.com/office/powerpoint/2010/main" val="2381512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CEAED07-02A8-A6FF-4372-99155B54E43D}"/>
              </a:ext>
            </a:extLst>
          </p:cNvPr>
          <p:cNvSpPr>
            <a:spLocks noGrp="1"/>
          </p:cNvSpPr>
          <p:nvPr>
            <p:ph type="title"/>
          </p:nvPr>
        </p:nvSpPr>
        <p:spPr>
          <a:xfrm>
            <a:off x="572493" y="238539"/>
            <a:ext cx="11018520" cy="1434415"/>
          </a:xfrm>
        </p:spPr>
        <p:txBody>
          <a:bodyPr anchor="b">
            <a:normAutofit/>
          </a:bodyPr>
          <a:lstStyle/>
          <a:p>
            <a:r>
              <a:rPr lang="tr-TR" sz="5400" dirty="0"/>
              <a:t>Kod Nasıl Çalışıyor?</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37D5D05-8C19-F4F1-CF4D-3C0CD6063AD8}"/>
              </a:ext>
            </a:extLst>
          </p:cNvPr>
          <p:cNvSpPr>
            <a:spLocks noGrp="1"/>
          </p:cNvSpPr>
          <p:nvPr>
            <p:ph idx="1"/>
          </p:nvPr>
        </p:nvSpPr>
        <p:spPr>
          <a:xfrm>
            <a:off x="572492" y="1838632"/>
            <a:ext cx="7273649" cy="4351856"/>
          </a:xfrm>
        </p:spPr>
        <p:txBody>
          <a:bodyPr anchor="t">
            <a:normAutofit fontScale="92500" lnSpcReduction="10000"/>
          </a:bodyPr>
          <a:lstStyle/>
          <a:p>
            <a:pPr marL="0" indent="0">
              <a:buNone/>
            </a:pPr>
            <a:r>
              <a:rPr lang="tr-TR" sz="1400" dirty="0"/>
              <a:t>Değişken Tanımlamaları ve Ayarlar:</a:t>
            </a:r>
          </a:p>
          <a:p>
            <a:r>
              <a:rPr lang="tr-TR" sz="1400" dirty="0" err="1"/>
              <a:t>Servo</a:t>
            </a:r>
            <a:r>
              <a:rPr lang="tr-TR" sz="1400" dirty="0"/>
              <a:t> Motor ve Diğer Bileşenlerin Tanımlanması:</a:t>
            </a:r>
          </a:p>
          <a:p>
            <a:r>
              <a:rPr lang="tr-TR" sz="1400" dirty="0" err="1"/>
              <a:t>Servo</a:t>
            </a:r>
            <a:r>
              <a:rPr lang="tr-TR" sz="1400" dirty="0"/>
              <a:t> sg90_servo; ve </a:t>
            </a:r>
            <a:r>
              <a:rPr lang="tr-TR" sz="1400" dirty="0" err="1"/>
              <a:t>Servo</a:t>
            </a:r>
            <a:r>
              <a:rPr lang="tr-TR" sz="1400" dirty="0"/>
              <a:t> sg90_servo_bluetooth; iki </a:t>
            </a:r>
            <a:r>
              <a:rPr lang="tr-TR" sz="1400" dirty="0" err="1"/>
              <a:t>servo</a:t>
            </a:r>
            <a:r>
              <a:rPr lang="tr-TR" sz="1400" dirty="0"/>
              <a:t> motoru kontrol etmek için kullanılır.</a:t>
            </a:r>
          </a:p>
          <a:p>
            <a:r>
              <a:rPr lang="tr-TR" sz="1400" dirty="0" err="1"/>
              <a:t>int</a:t>
            </a:r>
            <a:r>
              <a:rPr lang="tr-TR" sz="1400" dirty="0"/>
              <a:t> </a:t>
            </a:r>
            <a:r>
              <a:rPr lang="tr-TR" sz="1400" dirty="0" err="1"/>
              <a:t>buzzerPin</a:t>
            </a:r>
            <a:r>
              <a:rPr lang="tr-TR" sz="1400" dirty="0"/>
              <a:t> = 11; ve </a:t>
            </a:r>
            <a:r>
              <a:rPr lang="tr-TR" sz="1400" dirty="0" err="1"/>
              <a:t>int</a:t>
            </a:r>
            <a:r>
              <a:rPr lang="tr-TR" sz="1400" dirty="0"/>
              <a:t> </a:t>
            </a:r>
            <a:r>
              <a:rPr lang="tr-TR" sz="1400" dirty="0" err="1"/>
              <a:t>ledPin</a:t>
            </a:r>
            <a:r>
              <a:rPr lang="tr-TR" sz="1400" dirty="0"/>
              <a:t> = 12; </a:t>
            </a:r>
            <a:r>
              <a:rPr lang="tr-TR" sz="1400" dirty="0" err="1"/>
              <a:t>buzzer</a:t>
            </a:r>
            <a:r>
              <a:rPr lang="tr-TR" sz="1400" dirty="0"/>
              <a:t> ve LED'in bağlı olduğu pinleri tanımlar.</a:t>
            </a:r>
          </a:p>
          <a:p>
            <a:pPr marL="0" indent="0">
              <a:buNone/>
            </a:pPr>
            <a:endParaRPr lang="tr-TR" sz="1400" dirty="0"/>
          </a:p>
          <a:p>
            <a:pPr marL="0" indent="0">
              <a:buNone/>
            </a:pPr>
            <a:r>
              <a:rPr lang="tr-TR" sz="1400" dirty="0"/>
              <a:t>Bluetooth İletişimi:</a:t>
            </a:r>
          </a:p>
          <a:p>
            <a:r>
              <a:rPr lang="tr-TR" sz="1400" dirty="0"/>
              <a:t>#define RX_PIN 0 ve #define TX_PIN 1 Bluetooth modülünün RX ve TX pinlerini tanımlar.</a:t>
            </a:r>
          </a:p>
          <a:p>
            <a:r>
              <a:rPr lang="tr-TR" sz="1400" dirty="0" err="1"/>
              <a:t>SoftwareSerial</a:t>
            </a:r>
            <a:r>
              <a:rPr lang="tr-TR" sz="1400" dirty="0"/>
              <a:t> </a:t>
            </a:r>
            <a:r>
              <a:rPr lang="tr-TR" sz="1400" dirty="0" err="1"/>
              <a:t>BTSerial</a:t>
            </a:r>
            <a:r>
              <a:rPr lang="tr-TR" sz="1400" dirty="0"/>
              <a:t>(RX_PIN, TX_PIN); Bluetooth seri iletişim için RX ve TX pinlerini kullanarak bir </a:t>
            </a:r>
            <a:r>
              <a:rPr lang="tr-TR" sz="1400" dirty="0" err="1"/>
              <a:t>SoftwareSerial</a:t>
            </a:r>
            <a:r>
              <a:rPr lang="tr-TR" sz="1400" dirty="0"/>
              <a:t> nesnesi oluşturur.</a:t>
            </a:r>
          </a:p>
          <a:p>
            <a:r>
              <a:rPr lang="tr-TR" sz="1400" dirty="0" err="1"/>
              <a:t>Servo</a:t>
            </a:r>
            <a:r>
              <a:rPr lang="tr-TR" sz="1400" dirty="0"/>
              <a:t> Pozisyonunun Başlangıç Durumu:</a:t>
            </a:r>
          </a:p>
          <a:p>
            <a:r>
              <a:rPr lang="tr-TR" sz="1400" dirty="0" err="1"/>
              <a:t>bool</a:t>
            </a:r>
            <a:r>
              <a:rPr lang="tr-TR" sz="1400" dirty="0"/>
              <a:t> servo180 = </a:t>
            </a:r>
            <a:r>
              <a:rPr lang="tr-TR" sz="1400" dirty="0" err="1"/>
              <a:t>false</a:t>
            </a:r>
            <a:r>
              <a:rPr lang="tr-TR" sz="1400" dirty="0"/>
              <a:t>; </a:t>
            </a:r>
            <a:r>
              <a:rPr lang="tr-TR" sz="1400" dirty="0" err="1"/>
              <a:t>servo</a:t>
            </a:r>
            <a:r>
              <a:rPr lang="tr-TR" sz="1400" dirty="0"/>
              <a:t> motorunun başlangıç pozisyonunu 0 derece olarak ayarlar.</a:t>
            </a:r>
          </a:p>
          <a:p>
            <a:r>
              <a:rPr lang="tr-TR" sz="1400" dirty="0" err="1"/>
              <a:t>char</a:t>
            </a:r>
            <a:r>
              <a:rPr lang="tr-TR" sz="1400" dirty="0"/>
              <a:t> </a:t>
            </a:r>
            <a:r>
              <a:rPr lang="tr-TR" sz="1400" dirty="0" err="1"/>
              <a:t>receivedChar</a:t>
            </a:r>
            <a:r>
              <a:rPr lang="tr-TR" sz="1400" dirty="0"/>
              <a:t> = </a:t>
            </a:r>
            <a:r>
              <a:rPr lang="tr-TR" sz="1400" dirty="0" err="1"/>
              <a:t>BTSerial.read</a:t>
            </a:r>
            <a:r>
              <a:rPr lang="tr-TR" sz="1400" dirty="0"/>
              <a:t>(); gelen veriyi okur ve </a:t>
            </a:r>
            <a:r>
              <a:rPr lang="tr-TR" sz="1400" dirty="0" err="1"/>
              <a:t>Serial.println</a:t>
            </a:r>
            <a:r>
              <a:rPr lang="tr-TR" sz="1400" dirty="0"/>
              <a:t>(</a:t>
            </a:r>
            <a:r>
              <a:rPr lang="tr-TR" sz="1400" dirty="0" err="1"/>
              <a:t>receivedChar</a:t>
            </a:r>
            <a:r>
              <a:rPr lang="tr-TR" sz="1400" dirty="0"/>
              <a:t>); ile seri monitörde görüntüler.</a:t>
            </a:r>
          </a:p>
          <a:p>
            <a:pPr marL="0" indent="0">
              <a:buNone/>
            </a:pPr>
            <a:endParaRPr lang="tr-TR" sz="1400" dirty="0"/>
          </a:p>
          <a:p>
            <a:pPr marL="0" indent="0">
              <a:buNone/>
            </a:pPr>
            <a:r>
              <a:rPr lang="tr-TR" sz="1400" dirty="0"/>
              <a:t>Döngü Beklemesi:</a:t>
            </a:r>
          </a:p>
          <a:p>
            <a:r>
              <a:rPr lang="tr-TR" sz="1400" dirty="0" err="1"/>
              <a:t>delay</a:t>
            </a:r>
            <a:r>
              <a:rPr lang="tr-TR" sz="1400" dirty="0"/>
              <a:t>(1000); döngü sonunda 1 saniye bekleme süresi ekler.</a:t>
            </a:r>
          </a:p>
        </p:txBody>
      </p:sp>
      <p:pic>
        <p:nvPicPr>
          <p:cNvPr id="7" name="Resim 6">
            <a:extLst>
              <a:ext uri="{FF2B5EF4-FFF2-40B4-BE49-F238E27FC236}">
                <a16:creationId xmlns:a16="http://schemas.microsoft.com/office/drawing/2014/main" id="{A48CDB63-2A8A-DC38-057A-E6AE7079A725}"/>
              </a:ext>
            </a:extLst>
          </p:cNvPr>
          <p:cNvPicPr>
            <a:picLocks noChangeAspect="1"/>
          </p:cNvPicPr>
          <p:nvPr/>
        </p:nvPicPr>
        <p:blipFill rotWithShape="1">
          <a:blip r:embed="rId2"/>
          <a:srcRect t="7787" r="2" b="14257"/>
          <a:stretch/>
        </p:blipFill>
        <p:spPr>
          <a:xfrm>
            <a:off x="7846141" y="2093976"/>
            <a:ext cx="3941064" cy="4096512"/>
          </a:xfrm>
          <a:prstGeom prst="rect">
            <a:avLst/>
          </a:prstGeom>
        </p:spPr>
      </p:pic>
    </p:spTree>
    <p:extLst>
      <p:ext uri="{BB962C8B-B14F-4D97-AF65-F5344CB8AC3E}">
        <p14:creationId xmlns:p14="http://schemas.microsoft.com/office/powerpoint/2010/main" val="2442946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Resim 5">
            <a:extLst>
              <a:ext uri="{FF2B5EF4-FFF2-40B4-BE49-F238E27FC236}">
                <a16:creationId xmlns:a16="http://schemas.microsoft.com/office/drawing/2014/main" id="{5658C0A2-9590-9C69-DB99-017B3C88C115}"/>
              </a:ext>
            </a:extLst>
          </p:cNvPr>
          <p:cNvPicPr>
            <a:picLocks noChangeAspect="1"/>
          </p:cNvPicPr>
          <p:nvPr/>
        </p:nvPicPr>
        <p:blipFill>
          <a:blip r:embed="rId2"/>
          <a:stretch>
            <a:fillRect/>
          </a:stretch>
        </p:blipFill>
        <p:spPr>
          <a:xfrm>
            <a:off x="179287" y="1546821"/>
            <a:ext cx="3608740" cy="342830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İçerik Yer Tutucusu 2">
            <a:extLst>
              <a:ext uri="{FF2B5EF4-FFF2-40B4-BE49-F238E27FC236}">
                <a16:creationId xmlns:a16="http://schemas.microsoft.com/office/drawing/2014/main" id="{447CFAF5-0867-BB85-31D5-10864361D9C9}"/>
              </a:ext>
            </a:extLst>
          </p:cNvPr>
          <p:cNvSpPr>
            <a:spLocks noGrp="1"/>
          </p:cNvSpPr>
          <p:nvPr>
            <p:ph idx="1"/>
          </p:nvPr>
        </p:nvSpPr>
        <p:spPr>
          <a:xfrm>
            <a:off x="3788027" y="1032387"/>
            <a:ext cx="7565773" cy="5144576"/>
          </a:xfrm>
        </p:spPr>
        <p:txBody>
          <a:bodyPr>
            <a:normAutofit fontScale="92500" lnSpcReduction="10000"/>
          </a:bodyPr>
          <a:lstStyle/>
          <a:p>
            <a:pPr marL="0" indent="0">
              <a:buNone/>
            </a:pPr>
            <a:r>
              <a:rPr lang="tr-TR" sz="1200" dirty="0"/>
              <a:t>Setup Fonksiyonu</a:t>
            </a:r>
          </a:p>
          <a:p>
            <a:pPr marL="0" indent="0">
              <a:buNone/>
            </a:pPr>
            <a:r>
              <a:rPr lang="tr-TR" sz="1200" dirty="0"/>
              <a:t>Donanım Başlatma ve Pin Modlarını Ayarlama:</a:t>
            </a:r>
          </a:p>
          <a:p>
            <a:r>
              <a:rPr lang="tr-TR" sz="1200" dirty="0"/>
              <a:t>sg90_servo.attach(9); ve sg90_servo_bluetooth.attach(10); </a:t>
            </a:r>
            <a:r>
              <a:rPr lang="tr-TR" sz="1200" dirty="0" err="1"/>
              <a:t>servo</a:t>
            </a:r>
            <a:r>
              <a:rPr lang="tr-TR" sz="1200" dirty="0"/>
              <a:t> motorlarını 9 ve 10 numaralı pinlere bağlar.</a:t>
            </a:r>
          </a:p>
          <a:p>
            <a:r>
              <a:rPr lang="tr-TR" sz="1200" dirty="0" err="1"/>
              <a:t>pinMode</a:t>
            </a:r>
            <a:r>
              <a:rPr lang="tr-TR" sz="1200" dirty="0"/>
              <a:t>(</a:t>
            </a:r>
            <a:r>
              <a:rPr lang="tr-TR" sz="1200" dirty="0" err="1"/>
              <a:t>buzzerPin</a:t>
            </a:r>
            <a:r>
              <a:rPr lang="tr-TR" sz="1200" dirty="0"/>
              <a:t>, OUTPUT); ve </a:t>
            </a:r>
            <a:r>
              <a:rPr lang="tr-TR" sz="1200" dirty="0" err="1"/>
              <a:t>pinMode</a:t>
            </a:r>
            <a:r>
              <a:rPr lang="tr-TR" sz="1200" dirty="0"/>
              <a:t>(</a:t>
            </a:r>
            <a:r>
              <a:rPr lang="tr-TR" sz="1200" dirty="0" err="1"/>
              <a:t>ledPin</a:t>
            </a:r>
            <a:r>
              <a:rPr lang="tr-TR" sz="1200" dirty="0"/>
              <a:t>, OUTPUT); </a:t>
            </a:r>
            <a:r>
              <a:rPr lang="tr-TR" sz="1200" dirty="0" err="1"/>
              <a:t>buzzer</a:t>
            </a:r>
            <a:r>
              <a:rPr lang="tr-TR" sz="1200" dirty="0"/>
              <a:t> ve LED pinlerini çıkış modu olarak ayarlar.</a:t>
            </a:r>
          </a:p>
          <a:p>
            <a:r>
              <a:rPr lang="tr-TR" sz="1200" dirty="0" err="1"/>
              <a:t>Serial.begin</a:t>
            </a:r>
            <a:r>
              <a:rPr lang="tr-TR" sz="1200" dirty="0"/>
              <a:t>(9600); ve </a:t>
            </a:r>
            <a:r>
              <a:rPr lang="tr-TR" sz="1200" dirty="0" err="1"/>
              <a:t>BTSerial.begin</a:t>
            </a:r>
            <a:r>
              <a:rPr lang="tr-TR" sz="1200" dirty="0"/>
              <a:t>(9600); seri iletişimi ve Bluetooth seri iletişimi 9600 baud hızında başlatır.</a:t>
            </a:r>
          </a:p>
          <a:p>
            <a:r>
              <a:rPr lang="tr-TR" sz="1200" dirty="0" err="1"/>
              <a:t>moveServo</a:t>
            </a:r>
            <a:r>
              <a:rPr lang="tr-TR" sz="1200" dirty="0"/>
              <a:t> Fonksiyonu</a:t>
            </a:r>
          </a:p>
          <a:p>
            <a:pPr marL="0" indent="0">
              <a:buNone/>
            </a:pPr>
            <a:r>
              <a:rPr lang="tr-TR" sz="1200" dirty="0" err="1"/>
              <a:t>Servo</a:t>
            </a:r>
            <a:r>
              <a:rPr lang="tr-TR" sz="1200" dirty="0"/>
              <a:t> Hareketi:</a:t>
            </a:r>
          </a:p>
          <a:p>
            <a:r>
              <a:rPr lang="tr-TR" sz="1200" dirty="0"/>
              <a:t>Bu fonksiyon, belirli bir </a:t>
            </a:r>
            <a:r>
              <a:rPr lang="tr-TR" sz="1200" dirty="0" err="1"/>
              <a:t>servo</a:t>
            </a:r>
            <a:r>
              <a:rPr lang="tr-TR" sz="1200" dirty="0"/>
              <a:t> motoru (</a:t>
            </a:r>
            <a:r>
              <a:rPr lang="tr-TR" sz="1200" dirty="0" err="1"/>
              <a:t>Servo</a:t>
            </a:r>
            <a:r>
              <a:rPr lang="tr-TR" sz="1200" dirty="0"/>
              <a:t> &amp;</a:t>
            </a:r>
            <a:r>
              <a:rPr lang="tr-TR" sz="1200" dirty="0" err="1"/>
              <a:t>servo</a:t>
            </a:r>
            <a:r>
              <a:rPr lang="tr-TR" sz="1200" dirty="0"/>
              <a:t>) belirtilen hedef açıya (</a:t>
            </a:r>
            <a:r>
              <a:rPr lang="tr-TR" sz="1200" dirty="0" err="1"/>
              <a:t>int</a:t>
            </a:r>
            <a:r>
              <a:rPr lang="tr-TR" sz="1200" dirty="0"/>
              <a:t> </a:t>
            </a:r>
            <a:r>
              <a:rPr lang="tr-TR" sz="1200" dirty="0" err="1"/>
              <a:t>targetAngle</a:t>
            </a:r>
            <a:r>
              <a:rPr lang="tr-TR" sz="1200" dirty="0"/>
              <a:t>) doğru yavaşça hareket ettirir.</a:t>
            </a:r>
          </a:p>
          <a:p>
            <a:r>
              <a:rPr lang="tr-TR" sz="1200" dirty="0" err="1"/>
              <a:t>Servo</a:t>
            </a:r>
            <a:r>
              <a:rPr lang="tr-TR" sz="1200" dirty="0"/>
              <a:t> motorun mevcut açısını alır ve hedef açıya ulaşana kadar açıyı her 30 milisaniyede bir artırır veya azaltır.</a:t>
            </a:r>
          </a:p>
          <a:p>
            <a:pPr marL="0" indent="0">
              <a:buNone/>
            </a:pPr>
            <a:endParaRPr lang="tr-TR" sz="1200" dirty="0"/>
          </a:p>
          <a:p>
            <a:pPr marL="0" indent="0">
              <a:buNone/>
            </a:pPr>
            <a:r>
              <a:rPr lang="tr-TR" sz="1200" dirty="0" err="1"/>
              <a:t>Loop</a:t>
            </a:r>
            <a:r>
              <a:rPr lang="tr-TR" sz="1200" dirty="0"/>
              <a:t> Fonksiyonu</a:t>
            </a:r>
          </a:p>
          <a:p>
            <a:pPr marL="0" indent="0">
              <a:buNone/>
            </a:pPr>
            <a:r>
              <a:rPr lang="tr-TR" sz="1200" dirty="0"/>
              <a:t>Bluetooth ile </a:t>
            </a:r>
            <a:r>
              <a:rPr lang="tr-TR" sz="1200" dirty="0" err="1"/>
              <a:t>Servo</a:t>
            </a:r>
            <a:r>
              <a:rPr lang="tr-TR" sz="1200" dirty="0"/>
              <a:t> Kontrolü:</a:t>
            </a:r>
          </a:p>
          <a:p>
            <a:r>
              <a:rPr lang="tr-TR" sz="1200" dirty="0" err="1"/>
              <a:t>while</a:t>
            </a:r>
            <a:r>
              <a:rPr lang="tr-TR" sz="1200" dirty="0"/>
              <a:t> (</a:t>
            </a:r>
            <a:r>
              <a:rPr lang="tr-TR" sz="1200" dirty="0" err="1"/>
              <a:t>Serial.available</a:t>
            </a:r>
            <a:r>
              <a:rPr lang="tr-TR" sz="1200" dirty="0"/>
              <a:t>() &gt; 0) bloğu, seri port üzerinden gelen verileri kontrol eder.</a:t>
            </a:r>
          </a:p>
          <a:p>
            <a:r>
              <a:rPr lang="tr-TR" sz="1200" dirty="0" err="1"/>
              <a:t>char</a:t>
            </a:r>
            <a:r>
              <a:rPr lang="tr-TR" sz="1200" dirty="0"/>
              <a:t> komut = </a:t>
            </a:r>
            <a:r>
              <a:rPr lang="tr-TR" sz="1200" dirty="0" err="1"/>
              <a:t>Serial.read</a:t>
            </a:r>
            <a:r>
              <a:rPr lang="tr-TR" sz="1200" dirty="0"/>
              <a:t>(); komut değişkenine gelen veriyi okur.</a:t>
            </a:r>
          </a:p>
          <a:p>
            <a:r>
              <a:rPr lang="tr-TR" sz="1200" dirty="0"/>
              <a:t>Komut '1' ise, sg90_servo_bluetooth </a:t>
            </a:r>
            <a:r>
              <a:rPr lang="tr-TR" sz="1200" dirty="0" err="1"/>
              <a:t>servosunun</a:t>
            </a:r>
            <a:r>
              <a:rPr lang="tr-TR" sz="1200" dirty="0"/>
              <a:t> açısını kontrol eder. Eğer 180 derece ise, 0 dereceye hareket ettirir, aksi halde 180 dereceye hareket ettirir.</a:t>
            </a:r>
          </a:p>
          <a:p>
            <a:r>
              <a:rPr lang="tr-TR" sz="1200" dirty="0"/>
              <a:t>Komut '0' ise, servo180 değişkenine bağlı olarak </a:t>
            </a:r>
            <a:r>
              <a:rPr lang="tr-TR" sz="1200" dirty="0" err="1"/>
              <a:t>servo</a:t>
            </a:r>
            <a:r>
              <a:rPr lang="tr-TR" sz="1200" dirty="0"/>
              <a:t> motoru 0 veya 180 dereceye hareket ettirir ve servo180 değişkenini günceller.</a:t>
            </a:r>
          </a:p>
          <a:p>
            <a:pPr marL="0" indent="0">
              <a:buNone/>
            </a:pPr>
            <a:r>
              <a:rPr lang="tr-TR" sz="1200" dirty="0" err="1"/>
              <a:t>Bluetooth'tan</a:t>
            </a:r>
            <a:r>
              <a:rPr lang="tr-TR" sz="1200" dirty="0"/>
              <a:t> Gelen Veriyi Okuma:</a:t>
            </a:r>
          </a:p>
          <a:p>
            <a:r>
              <a:rPr lang="tr-TR" sz="1200" dirty="0" err="1"/>
              <a:t>if</a:t>
            </a:r>
            <a:r>
              <a:rPr lang="tr-TR" sz="1200" dirty="0"/>
              <a:t> (</a:t>
            </a:r>
            <a:r>
              <a:rPr lang="tr-TR" sz="1200" dirty="0" err="1"/>
              <a:t>BTSerial.available</a:t>
            </a:r>
            <a:r>
              <a:rPr lang="tr-TR" sz="1200" dirty="0"/>
              <a:t>()) bloğu, Bluetooth üzerinden gelen veriyi kontrol eder.</a:t>
            </a:r>
          </a:p>
          <a:p>
            <a:endParaRPr lang="tr-TR" sz="1200" dirty="0"/>
          </a:p>
        </p:txBody>
      </p:sp>
    </p:spTree>
    <p:extLst>
      <p:ext uri="{BB962C8B-B14F-4D97-AF65-F5344CB8AC3E}">
        <p14:creationId xmlns:p14="http://schemas.microsoft.com/office/powerpoint/2010/main" val="258446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C3039A2-DCAD-EA7E-45CA-FDA3C4BD04B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err="1">
                <a:solidFill>
                  <a:srgbClr val="FFFFFF"/>
                </a:solidFill>
                <a:latin typeface="+mj-lt"/>
                <a:ea typeface="+mj-ea"/>
                <a:cs typeface="+mj-cs"/>
              </a:rPr>
              <a:t>Afişimiz</a:t>
            </a:r>
            <a:r>
              <a:rPr lang="en-US" sz="3600" kern="1200" dirty="0">
                <a:solidFill>
                  <a:srgbClr val="FFFFFF"/>
                </a:solidFill>
                <a:latin typeface="+mj-lt"/>
                <a:ea typeface="+mj-ea"/>
                <a:cs typeface="+mj-cs"/>
              </a:rPr>
              <a:t>:</a:t>
            </a:r>
          </a:p>
        </p:txBody>
      </p:sp>
      <p:pic>
        <p:nvPicPr>
          <p:cNvPr id="5" name="İçerik Yer Tutucusu 4" descr="metin, el yazısı, küçük alet, gereç içeren bir resim&#10;&#10;Açıklama otomatik olarak oluşturuldu">
            <a:extLst>
              <a:ext uri="{FF2B5EF4-FFF2-40B4-BE49-F238E27FC236}">
                <a16:creationId xmlns:a16="http://schemas.microsoft.com/office/drawing/2014/main" id="{AC8507CE-DB24-B72A-0A35-7C07C725D1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7725" y="643466"/>
            <a:ext cx="3939882" cy="5568739"/>
          </a:xfrm>
          <a:prstGeom prst="rect">
            <a:avLst/>
          </a:prstGeom>
        </p:spPr>
      </p:pic>
      <p:sp>
        <p:nvSpPr>
          <p:cNvPr id="6" name="Metin kutusu 5">
            <a:extLst>
              <a:ext uri="{FF2B5EF4-FFF2-40B4-BE49-F238E27FC236}">
                <a16:creationId xmlns:a16="http://schemas.microsoft.com/office/drawing/2014/main" id="{8F070FD7-8157-1F04-E238-5A3CE5A56A85}"/>
              </a:ext>
            </a:extLst>
          </p:cNvPr>
          <p:cNvSpPr txBox="1"/>
          <p:nvPr/>
        </p:nvSpPr>
        <p:spPr>
          <a:xfrm>
            <a:off x="1456144" y="5750011"/>
            <a:ext cx="4002859" cy="369332"/>
          </a:xfrm>
          <a:prstGeom prst="rect">
            <a:avLst/>
          </a:prstGeom>
          <a:noFill/>
        </p:spPr>
        <p:txBody>
          <a:bodyPr wrap="square" rtlCol="0">
            <a:spAutoFit/>
          </a:bodyPr>
          <a:lstStyle/>
          <a:p>
            <a:r>
              <a:rPr lang="tr-TR" dirty="0" err="1"/>
              <a:t>Made</a:t>
            </a:r>
            <a:r>
              <a:rPr lang="tr-TR" dirty="0"/>
              <a:t> </a:t>
            </a:r>
            <a:r>
              <a:rPr lang="tr-TR" dirty="0" err="1"/>
              <a:t>using</a:t>
            </a:r>
            <a:r>
              <a:rPr lang="tr-TR" dirty="0"/>
              <a:t> </a:t>
            </a:r>
            <a:r>
              <a:rPr lang="tr-TR" dirty="0" err="1"/>
              <a:t>Canva</a:t>
            </a:r>
            <a:r>
              <a:rPr lang="tr-TR" dirty="0"/>
              <a:t>.</a:t>
            </a:r>
          </a:p>
        </p:txBody>
      </p:sp>
    </p:spTree>
    <p:extLst>
      <p:ext uri="{BB962C8B-B14F-4D97-AF65-F5344CB8AC3E}">
        <p14:creationId xmlns:p14="http://schemas.microsoft.com/office/powerpoint/2010/main" val="3474573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748215"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86F91C80-5C88-3AA6-778E-5DAFC3EC8BF7}"/>
              </a:ext>
            </a:extLst>
          </p:cNvPr>
          <p:cNvSpPr>
            <a:spLocks noGrp="1"/>
          </p:cNvSpPr>
          <p:nvPr>
            <p:ph type="title"/>
          </p:nvPr>
        </p:nvSpPr>
        <p:spPr>
          <a:xfrm>
            <a:off x="1137034" y="609600"/>
            <a:ext cx="6881026" cy="1322887"/>
          </a:xfrm>
        </p:spPr>
        <p:txBody>
          <a:bodyPr>
            <a:normAutofit/>
          </a:bodyPr>
          <a:lstStyle/>
          <a:p>
            <a:r>
              <a:rPr lang="tr-TR" dirty="0"/>
              <a:t>Projede Gereklilikler Nelerdir?</a:t>
            </a:r>
          </a:p>
        </p:txBody>
      </p:sp>
      <p:sp>
        <p:nvSpPr>
          <p:cNvPr id="3" name="İçerik Yer Tutucusu 2">
            <a:extLst>
              <a:ext uri="{FF2B5EF4-FFF2-40B4-BE49-F238E27FC236}">
                <a16:creationId xmlns:a16="http://schemas.microsoft.com/office/drawing/2014/main" id="{EFFD1B0F-6B7B-1BC2-12C8-2E01E48E9974}"/>
              </a:ext>
            </a:extLst>
          </p:cNvPr>
          <p:cNvSpPr>
            <a:spLocks noGrp="1"/>
          </p:cNvSpPr>
          <p:nvPr>
            <p:ph idx="1"/>
          </p:nvPr>
        </p:nvSpPr>
        <p:spPr>
          <a:xfrm>
            <a:off x="1137034" y="2194102"/>
            <a:ext cx="6573951" cy="3908585"/>
          </a:xfrm>
        </p:spPr>
        <p:txBody>
          <a:bodyPr>
            <a:normAutofit/>
          </a:bodyPr>
          <a:lstStyle/>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Fritzing veya Tinkercad kullanımı için yeterlilik.</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Arduino bileşenleri ve Arduino IDE’si hakkında yeterli bilgi birikimi.</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Processing ve uygulama ile Arduino IDE’si arasında bağlantı kurma ve Processing kullanarak devre yönetme.</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MIT App Inventor kullanarak Mobil App üretme ve bu App’ın devre ile entegrasyonu.</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Takım çalışması</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Lehim ve devre bilgisi</a:t>
            </a:r>
            <a:endParaRPr lang="tr-TR" sz="2000" kern="100">
              <a:effectLst/>
              <a:latin typeface="Calibri" panose="020F0502020204030204" pitchFamily="34" charset="0"/>
              <a:ea typeface="Calibri" panose="020F0502020204030204" pitchFamily="34" charset="0"/>
              <a:cs typeface="Arial" panose="020B0604020202020204" pitchFamily="34" charset="0"/>
            </a:endParaRPr>
          </a:p>
          <a:p>
            <a:pPr marL="342900" lvl="0" indent="-342900">
              <a:spcAft>
                <a:spcPts val="800"/>
              </a:spcAft>
              <a:buFont typeface="Symbol" panose="05050102010706020507" pitchFamily="18" charset="2"/>
              <a:buChar char=""/>
            </a:pPr>
            <a:r>
              <a:rPr lang="tr-TR" sz="2000" kern="100">
                <a:effectLst/>
                <a:latin typeface="Times New Roman" panose="02020603050405020304" pitchFamily="18" charset="0"/>
                <a:ea typeface="Calibri" panose="020F0502020204030204" pitchFamily="34" charset="0"/>
                <a:cs typeface="Arial" panose="020B0604020202020204" pitchFamily="34" charset="0"/>
              </a:rPr>
              <a:t>Debugging sistemleri</a:t>
            </a:r>
            <a:endParaRPr lang="tr-TR" sz="2000" kern="10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Resim 4" descr="metin, logo, grafik tasarım, grafik içeren bir resim&#10;&#10;Açıklama otomatik olarak oluşturuldu">
            <a:extLst>
              <a:ext uri="{FF2B5EF4-FFF2-40B4-BE49-F238E27FC236}">
                <a16:creationId xmlns:a16="http://schemas.microsoft.com/office/drawing/2014/main" id="{B6969E51-6A92-46A3-BFCC-9C8C3ABEBC1B}"/>
              </a:ext>
            </a:extLst>
          </p:cNvPr>
          <p:cNvPicPr>
            <a:picLocks noChangeAspect="1"/>
          </p:cNvPicPr>
          <p:nvPr/>
        </p:nvPicPr>
        <p:blipFill>
          <a:blip r:embed="rId2"/>
          <a:stretch>
            <a:fillRect/>
          </a:stretch>
        </p:blipFill>
        <p:spPr>
          <a:xfrm>
            <a:off x="8998793" y="846160"/>
            <a:ext cx="2501349" cy="5195111"/>
          </a:xfrm>
          <a:prstGeom prst="rect">
            <a:avLst/>
          </a:prstGeom>
        </p:spPr>
      </p:pic>
    </p:spTree>
    <p:extLst>
      <p:ext uri="{BB962C8B-B14F-4D97-AF65-F5344CB8AC3E}">
        <p14:creationId xmlns:p14="http://schemas.microsoft.com/office/powerpoint/2010/main" val="388483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B06264-7383-50D4-F746-03C94A39618E}"/>
              </a:ext>
            </a:extLst>
          </p:cNvPr>
          <p:cNvSpPr>
            <a:spLocks noGrp="1"/>
          </p:cNvSpPr>
          <p:nvPr>
            <p:ph type="title"/>
          </p:nvPr>
        </p:nvSpPr>
        <p:spPr/>
        <p:txBody>
          <a:bodyPr/>
          <a:lstStyle/>
          <a:p>
            <a:r>
              <a:rPr lang="tr-TR" dirty="0"/>
              <a:t>Projede Neler Kullandık?</a:t>
            </a:r>
          </a:p>
        </p:txBody>
      </p:sp>
      <p:graphicFrame>
        <p:nvGraphicFramePr>
          <p:cNvPr id="15" name="İçerik Yer Tutucusu 2">
            <a:extLst>
              <a:ext uri="{FF2B5EF4-FFF2-40B4-BE49-F238E27FC236}">
                <a16:creationId xmlns:a16="http://schemas.microsoft.com/office/drawing/2014/main" id="{705E0BCE-4C6E-E750-7FF0-6DA8AA784514}"/>
              </a:ext>
            </a:extLst>
          </p:cNvPr>
          <p:cNvGraphicFramePr>
            <a:graphicFrameLocks noGrp="1"/>
          </p:cNvGraphicFramePr>
          <p:nvPr>
            <p:ph idx="1"/>
          </p:nvPr>
        </p:nvGraphicFramePr>
        <p:xfrm>
          <a:off x="838200" y="1825625"/>
          <a:ext cx="589211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Resim 5">
            <a:extLst>
              <a:ext uri="{FF2B5EF4-FFF2-40B4-BE49-F238E27FC236}">
                <a16:creationId xmlns:a16="http://schemas.microsoft.com/office/drawing/2014/main" id="{FBD648AF-A304-FCCD-2501-A4DABF73FA2A}"/>
              </a:ext>
            </a:extLst>
          </p:cNvPr>
          <p:cNvPicPr>
            <a:picLocks noChangeAspect="1"/>
          </p:cNvPicPr>
          <p:nvPr/>
        </p:nvPicPr>
        <p:blipFill>
          <a:blip r:embed="rId7"/>
          <a:stretch>
            <a:fillRect/>
          </a:stretch>
        </p:blipFill>
        <p:spPr>
          <a:xfrm>
            <a:off x="7886002" y="1917462"/>
            <a:ext cx="1488321" cy="1394851"/>
          </a:xfrm>
          <a:prstGeom prst="rect">
            <a:avLst/>
          </a:prstGeom>
        </p:spPr>
      </p:pic>
      <p:pic>
        <p:nvPicPr>
          <p:cNvPr id="7" name="Resim 6">
            <a:extLst>
              <a:ext uri="{FF2B5EF4-FFF2-40B4-BE49-F238E27FC236}">
                <a16:creationId xmlns:a16="http://schemas.microsoft.com/office/drawing/2014/main" id="{44655816-D1D4-2AFB-5F9D-7D69F4FC6981}"/>
              </a:ext>
            </a:extLst>
          </p:cNvPr>
          <p:cNvPicPr>
            <a:picLocks noChangeAspect="1"/>
          </p:cNvPicPr>
          <p:nvPr/>
        </p:nvPicPr>
        <p:blipFill>
          <a:blip r:embed="rId8"/>
          <a:stretch>
            <a:fillRect/>
          </a:stretch>
        </p:blipFill>
        <p:spPr>
          <a:xfrm>
            <a:off x="7414244" y="4789556"/>
            <a:ext cx="2810500" cy="2072820"/>
          </a:xfrm>
          <a:prstGeom prst="rect">
            <a:avLst/>
          </a:prstGeom>
        </p:spPr>
      </p:pic>
      <p:pic>
        <p:nvPicPr>
          <p:cNvPr id="8" name="Resim 7">
            <a:extLst>
              <a:ext uri="{FF2B5EF4-FFF2-40B4-BE49-F238E27FC236}">
                <a16:creationId xmlns:a16="http://schemas.microsoft.com/office/drawing/2014/main" id="{48B55E83-675C-DF83-7C7A-1C72FA2BBAE5}"/>
              </a:ext>
            </a:extLst>
          </p:cNvPr>
          <p:cNvPicPr>
            <a:picLocks noChangeAspect="1"/>
          </p:cNvPicPr>
          <p:nvPr/>
        </p:nvPicPr>
        <p:blipFill>
          <a:blip r:embed="rId9"/>
          <a:stretch>
            <a:fillRect/>
          </a:stretch>
        </p:blipFill>
        <p:spPr>
          <a:xfrm>
            <a:off x="10179264" y="2220645"/>
            <a:ext cx="1835055" cy="1999661"/>
          </a:xfrm>
          <a:prstGeom prst="rect">
            <a:avLst/>
          </a:prstGeom>
        </p:spPr>
      </p:pic>
      <p:pic>
        <p:nvPicPr>
          <p:cNvPr id="9" name="Resim 8">
            <a:extLst>
              <a:ext uri="{FF2B5EF4-FFF2-40B4-BE49-F238E27FC236}">
                <a16:creationId xmlns:a16="http://schemas.microsoft.com/office/drawing/2014/main" id="{2549FBFA-1CE7-EE83-FA89-7353130AB58C}"/>
              </a:ext>
            </a:extLst>
          </p:cNvPr>
          <p:cNvPicPr>
            <a:picLocks noChangeAspect="1"/>
          </p:cNvPicPr>
          <p:nvPr/>
        </p:nvPicPr>
        <p:blipFill>
          <a:blip r:embed="rId10"/>
          <a:stretch>
            <a:fillRect/>
          </a:stretch>
        </p:blipFill>
        <p:spPr>
          <a:xfrm>
            <a:off x="7481351" y="107931"/>
            <a:ext cx="1338143" cy="1485382"/>
          </a:xfrm>
          <a:prstGeom prst="rect">
            <a:avLst/>
          </a:prstGeom>
        </p:spPr>
      </p:pic>
      <p:pic>
        <p:nvPicPr>
          <p:cNvPr id="10" name="Resim 9">
            <a:extLst>
              <a:ext uri="{FF2B5EF4-FFF2-40B4-BE49-F238E27FC236}">
                <a16:creationId xmlns:a16="http://schemas.microsoft.com/office/drawing/2014/main" id="{02B1CC97-E4FD-91BF-EC6E-183F67FB5B04}"/>
              </a:ext>
            </a:extLst>
          </p:cNvPr>
          <p:cNvPicPr>
            <a:picLocks noChangeAspect="1"/>
          </p:cNvPicPr>
          <p:nvPr/>
        </p:nvPicPr>
        <p:blipFill>
          <a:blip r:embed="rId11"/>
          <a:stretch>
            <a:fillRect/>
          </a:stretch>
        </p:blipFill>
        <p:spPr>
          <a:xfrm>
            <a:off x="8240827" y="3355413"/>
            <a:ext cx="1828187" cy="1531055"/>
          </a:xfrm>
          <a:prstGeom prst="rect">
            <a:avLst/>
          </a:prstGeom>
        </p:spPr>
      </p:pic>
      <p:pic>
        <p:nvPicPr>
          <p:cNvPr id="11" name="Resim 10">
            <a:extLst>
              <a:ext uri="{FF2B5EF4-FFF2-40B4-BE49-F238E27FC236}">
                <a16:creationId xmlns:a16="http://schemas.microsoft.com/office/drawing/2014/main" id="{8C465026-B006-2557-8B4F-E7AC2F1E490F}"/>
              </a:ext>
            </a:extLst>
          </p:cNvPr>
          <p:cNvPicPr>
            <a:picLocks noChangeAspect="1"/>
          </p:cNvPicPr>
          <p:nvPr/>
        </p:nvPicPr>
        <p:blipFill>
          <a:blip r:embed="rId12"/>
          <a:stretch>
            <a:fillRect/>
          </a:stretch>
        </p:blipFill>
        <p:spPr>
          <a:xfrm>
            <a:off x="9237740" y="37220"/>
            <a:ext cx="2731245" cy="1981372"/>
          </a:xfrm>
          <a:prstGeom prst="rect">
            <a:avLst/>
          </a:prstGeom>
        </p:spPr>
      </p:pic>
      <p:pic>
        <p:nvPicPr>
          <p:cNvPr id="12" name="Resim 11">
            <a:extLst>
              <a:ext uri="{FF2B5EF4-FFF2-40B4-BE49-F238E27FC236}">
                <a16:creationId xmlns:a16="http://schemas.microsoft.com/office/drawing/2014/main" id="{0CA05CBC-D9B3-4245-F6D3-14E1EFDC3DCF}"/>
              </a:ext>
            </a:extLst>
          </p:cNvPr>
          <p:cNvPicPr>
            <a:picLocks noChangeAspect="1"/>
          </p:cNvPicPr>
          <p:nvPr/>
        </p:nvPicPr>
        <p:blipFill>
          <a:blip r:embed="rId13"/>
          <a:stretch>
            <a:fillRect/>
          </a:stretch>
        </p:blipFill>
        <p:spPr>
          <a:xfrm>
            <a:off x="10167953" y="4422359"/>
            <a:ext cx="2024047" cy="1639966"/>
          </a:xfrm>
          <a:prstGeom prst="rect">
            <a:avLst/>
          </a:prstGeom>
        </p:spPr>
      </p:pic>
      <p:pic>
        <p:nvPicPr>
          <p:cNvPr id="13" name="Resim 12">
            <a:extLst>
              <a:ext uri="{FF2B5EF4-FFF2-40B4-BE49-F238E27FC236}">
                <a16:creationId xmlns:a16="http://schemas.microsoft.com/office/drawing/2014/main" id="{CB8FFA15-3B12-2879-4E56-D4F13B570688}"/>
              </a:ext>
            </a:extLst>
          </p:cNvPr>
          <p:cNvPicPr>
            <a:picLocks noChangeAspect="1"/>
          </p:cNvPicPr>
          <p:nvPr/>
        </p:nvPicPr>
        <p:blipFill>
          <a:blip r:embed="rId14"/>
          <a:stretch>
            <a:fillRect/>
          </a:stretch>
        </p:blipFill>
        <p:spPr>
          <a:xfrm>
            <a:off x="5792835" y="1695746"/>
            <a:ext cx="2026498" cy="1626265"/>
          </a:xfrm>
          <a:prstGeom prst="rect">
            <a:avLst/>
          </a:prstGeom>
        </p:spPr>
      </p:pic>
    </p:spTree>
    <p:extLst>
      <p:ext uri="{BB962C8B-B14F-4D97-AF65-F5344CB8AC3E}">
        <p14:creationId xmlns:p14="http://schemas.microsoft.com/office/powerpoint/2010/main" val="69106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7C62CE1-C5E3-8B47-6AC3-FA2DC100D91C}"/>
              </a:ext>
            </a:extLst>
          </p:cNvPr>
          <p:cNvSpPr>
            <a:spLocks noGrp="1"/>
          </p:cNvSpPr>
          <p:nvPr>
            <p:ph type="title"/>
          </p:nvPr>
        </p:nvSpPr>
        <p:spPr>
          <a:xfrm>
            <a:off x="1144506" y="457201"/>
            <a:ext cx="6743698" cy="1556870"/>
          </a:xfrm>
        </p:spPr>
        <p:txBody>
          <a:bodyPr anchor="b">
            <a:normAutofit/>
          </a:bodyPr>
          <a:lstStyle/>
          <a:p>
            <a:r>
              <a:rPr lang="tr-TR" sz="4100" dirty="0"/>
              <a:t>Kullandığımız Devre Elemanları  Ne İşe Yarıyor?</a:t>
            </a:r>
          </a:p>
        </p:txBody>
      </p:sp>
      <p:sp>
        <p:nvSpPr>
          <p:cNvPr id="3" name="İçerik Yer Tutucusu 2">
            <a:extLst>
              <a:ext uri="{FF2B5EF4-FFF2-40B4-BE49-F238E27FC236}">
                <a16:creationId xmlns:a16="http://schemas.microsoft.com/office/drawing/2014/main" id="{B975240D-3FF6-AF9B-E1CF-F4F38075B8C8}"/>
              </a:ext>
            </a:extLst>
          </p:cNvPr>
          <p:cNvSpPr>
            <a:spLocks noGrp="1"/>
          </p:cNvSpPr>
          <p:nvPr>
            <p:ph idx="1"/>
          </p:nvPr>
        </p:nvSpPr>
        <p:spPr>
          <a:xfrm>
            <a:off x="1144505" y="2277036"/>
            <a:ext cx="6743700" cy="3461155"/>
          </a:xfrm>
        </p:spPr>
        <p:txBody>
          <a:bodyPr>
            <a:normAutofit/>
          </a:bodyPr>
          <a:lstStyle/>
          <a:p>
            <a:pPr>
              <a:spcAft>
                <a:spcPts val="800"/>
              </a:spcAft>
            </a:pPr>
            <a:r>
              <a:rPr lang="tr-TR" sz="1400" b="1" kern="100">
                <a:effectLst/>
                <a:latin typeface="Times New Roman" panose="02020603050405020304" pitchFamily="18" charset="0"/>
                <a:ea typeface="Calibri" panose="020F0502020204030204" pitchFamily="34" charset="0"/>
                <a:cs typeface="Arial" panose="020B0604020202020204" pitchFamily="34" charset="0"/>
              </a:rPr>
              <a:t>Arduino Uno Kart-Klon:</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400" kern="100">
                <a:effectLst/>
                <a:latin typeface="Times New Roman" panose="02020603050405020304" pitchFamily="18" charset="0"/>
                <a:ea typeface="Calibri" panose="020F0502020204030204" pitchFamily="34" charset="0"/>
                <a:cs typeface="Arial" panose="020B0604020202020204" pitchFamily="34" charset="0"/>
              </a:rPr>
              <a:t>14 dijital giriş/çıkış pini (6 tanesi PWM çıkışı olarak kullanılabilir), 6 analog giriş pini ve bir USB bağlantı noktası ile çeşitli sensörler, motorlar ve diğer bileşenlerle entegrasyon sağlar. Arduino Uno, açık kaynaklı yazılım ve donanım desteği sayesinde, kullanıcıların çeşitli projeler geliştirmesine ve paylaşmasına olanak tanır. Arduino IDE adlı programlama ortamı, C++ tabanlı basit bir dil kullanarak kod yazmayı ve kart üzerinde çalıştırmayı mümkün kılar. Bu kart, öğrenmesi kolay yapısı ve geniş topluluk desteği ile elektronik ve programlama dünyasına giriş yapmak isteyenler için ideal bir platformdur.</a:t>
            </a:r>
          </a:p>
          <a:p>
            <a:pPr>
              <a:spcAft>
                <a:spcPts val="800"/>
              </a:spcAft>
            </a:pPr>
            <a:r>
              <a:rPr lang="tr-TR" sz="1400" b="1" kern="100">
                <a:effectLst/>
                <a:latin typeface="Times New Roman" panose="02020603050405020304" pitchFamily="18" charset="0"/>
                <a:ea typeface="Calibri" panose="020F0502020204030204" pitchFamily="34" charset="0"/>
                <a:cs typeface="Arial" panose="020B0604020202020204" pitchFamily="34" charset="0"/>
              </a:rPr>
              <a:t>Breadboard Mini:</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400" kern="100">
                <a:effectLst/>
                <a:latin typeface="Times New Roman" panose="02020603050405020304" pitchFamily="18" charset="0"/>
                <a:ea typeface="Calibri" panose="020F0502020204030204" pitchFamily="34" charset="0"/>
                <a:cs typeface="Arial" panose="020B0604020202020204" pitchFamily="34" charset="0"/>
              </a:rPr>
              <a:t>Delikli ve modüler yapısı sayesinde elektronik bileşenlerin lehim gerektirmeden kolayca bağlanmasına imkan tanır. Üzerindeki deliklere yerleştirilen bileşenlerin bağlantı noktaları, alt kısımda bulunan metal yollarla birbirine bağlanır. Bu sayede, devrelerin hızlı ve kolay bir şekilde kurulması, test edilmesi ve değiştirilmesi mümkün olur.</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endParaRPr lang="tr-TR" sz="1400" kern="10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Resim 4">
            <a:extLst>
              <a:ext uri="{FF2B5EF4-FFF2-40B4-BE49-F238E27FC236}">
                <a16:creationId xmlns:a16="http://schemas.microsoft.com/office/drawing/2014/main" id="{8B15534B-44C2-9F82-8455-92DE04670ECA}"/>
              </a:ext>
            </a:extLst>
          </p:cNvPr>
          <p:cNvPicPr>
            <a:picLocks noChangeAspect="1"/>
          </p:cNvPicPr>
          <p:nvPr/>
        </p:nvPicPr>
        <p:blipFill rotWithShape="1">
          <a:blip r:embed="rId2"/>
          <a:srcRect r="-5" b="-5"/>
          <a:stretch/>
        </p:blipFill>
        <p:spPr>
          <a:xfrm>
            <a:off x="8878294" y="516835"/>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p:spPr>
      </p:pic>
      <p:pic>
        <p:nvPicPr>
          <p:cNvPr id="4" name="Resim 3">
            <a:extLst>
              <a:ext uri="{FF2B5EF4-FFF2-40B4-BE49-F238E27FC236}">
                <a16:creationId xmlns:a16="http://schemas.microsoft.com/office/drawing/2014/main" id="{F6B532EA-B8E6-E166-10D6-9A2EDACFB266}"/>
              </a:ext>
            </a:extLst>
          </p:cNvPr>
          <p:cNvPicPr>
            <a:picLocks noChangeAspect="1"/>
          </p:cNvPicPr>
          <p:nvPr/>
        </p:nvPicPr>
        <p:blipFill rotWithShape="1">
          <a:blip r:embed="rId3"/>
          <a:srcRect l="14236" r="10760" b="-5"/>
          <a:stretch/>
        </p:blipFill>
        <p:spPr>
          <a:xfrm>
            <a:off x="8878294" y="3383860"/>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p:spPr>
      </p:pic>
      <p:sp>
        <p:nvSpPr>
          <p:cNvPr id="16" name="Rectangle 11">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044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7E942505-CA26-CA50-C527-8E808BAEBC6E}"/>
              </a:ext>
            </a:extLst>
          </p:cNvPr>
          <p:cNvSpPr>
            <a:spLocks noGrp="1"/>
          </p:cNvSpPr>
          <p:nvPr>
            <p:ph idx="1"/>
          </p:nvPr>
        </p:nvSpPr>
        <p:spPr>
          <a:xfrm>
            <a:off x="4890595" y="1149840"/>
            <a:ext cx="6743700" cy="4558320"/>
          </a:xfrm>
        </p:spPr>
        <p:txBody>
          <a:bodyPr>
            <a:normAutofit/>
          </a:bodyPr>
          <a:lstStyle/>
          <a:p>
            <a:pPr>
              <a:spcAft>
                <a:spcPts val="800"/>
              </a:spcAft>
            </a:pPr>
            <a:r>
              <a:rPr lang="tr-TR" sz="1700" b="1" kern="100" dirty="0">
                <a:effectLst/>
                <a:latin typeface="Times New Roman" panose="02020603050405020304" pitchFamily="18" charset="0"/>
                <a:ea typeface="Calibri" panose="020F0502020204030204" pitchFamily="34" charset="0"/>
                <a:cs typeface="Arial" panose="020B0604020202020204" pitchFamily="34" charset="0"/>
              </a:rPr>
              <a:t>Bluetooth Modülü (HC05):</a:t>
            </a:r>
            <a:endParaRPr lang="tr-TR" sz="1700" kern="10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700" kern="100" dirty="0">
                <a:effectLst/>
                <a:latin typeface="Times New Roman" panose="02020603050405020304" pitchFamily="18" charset="0"/>
                <a:ea typeface="Calibri" panose="020F0502020204030204" pitchFamily="34" charset="0"/>
                <a:cs typeface="Arial" panose="020B0604020202020204" pitchFamily="34" charset="0"/>
              </a:rPr>
              <a:t>Bluetooth modülü HC-05, Bluetooth ile kablosuz iletişim sağlamak için kullanılan bir tür modüldür. HC-05 modülü, hem seri port (UART) hem de Bluetooth protokollerini destekler. Bu, kullanıcıların kablosuz olarak veri alışverişi yapmalarını ve cihazları birbirine bağlamalarını sağlar.</a:t>
            </a:r>
            <a:endParaRPr lang="tr-TR" sz="1700" kern="100" dirty="0">
              <a:effectLst/>
              <a:latin typeface="Calibri" panose="020F0502020204030204" pitchFamily="34" charset="0"/>
              <a:ea typeface="Calibri" panose="020F0502020204030204" pitchFamily="34" charset="0"/>
              <a:cs typeface="Arial" panose="020B0604020202020204" pitchFamily="34" charset="0"/>
            </a:endParaRPr>
          </a:p>
          <a:p>
            <a:pPr>
              <a:spcAft>
                <a:spcPts val="800"/>
              </a:spcAft>
            </a:pPr>
            <a:r>
              <a:rPr lang="tr-TR" sz="1700" b="1" kern="100" dirty="0">
                <a:effectLst/>
                <a:latin typeface="Times New Roman" panose="02020603050405020304" pitchFamily="18" charset="0"/>
                <a:ea typeface="Calibri" panose="020F0502020204030204" pitchFamily="34" charset="0"/>
                <a:cs typeface="Arial" panose="020B0604020202020204" pitchFamily="34" charset="0"/>
              </a:rPr>
              <a:t>Arduino </a:t>
            </a:r>
            <a:r>
              <a:rPr lang="tr-TR" sz="1700" b="1" kern="100" dirty="0" err="1">
                <a:effectLst/>
                <a:latin typeface="Times New Roman" panose="02020603050405020304" pitchFamily="18" charset="0"/>
                <a:ea typeface="Calibri" panose="020F0502020204030204" pitchFamily="34" charset="0"/>
                <a:cs typeface="Arial" panose="020B0604020202020204" pitchFamily="34" charset="0"/>
              </a:rPr>
              <a:t>Buzzer</a:t>
            </a:r>
            <a:r>
              <a:rPr lang="tr-TR" sz="1700" b="1" kern="100" dirty="0">
                <a:effectLst/>
                <a:latin typeface="Times New Roman" panose="02020603050405020304" pitchFamily="18" charset="0"/>
                <a:ea typeface="Calibri" panose="020F0502020204030204" pitchFamily="34" charset="0"/>
                <a:cs typeface="Arial" panose="020B0604020202020204" pitchFamily="34" charset="0"/>
              </a:rPr>
              <a:t> Kart:</a:t>
            </a:r>
            <a:endParaRPr lang="tr-TR" sz="1700" kern="10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700" kern="100" dirty="0">
                <a:effectLst/>
                <a:latin typeface="Times New Roman" panose="02020603050405020304" pitchFamily="18" charset="0"/>
                <a:ea typeface="Calibri" panose="020F0502020204030204" pitchFamily="34" charset="0"/>
                <a:cs typeface="Arial" panose="020B0604020202020204" pitchFamily="34" charset="0"/>
              </a:rPr>
              <a:t>Bu kart, bir piezoelektrik </a:t>
            </a:r>
            <a:r>
              <a:rPr lang="tr-TR" sz="1700" kern="100" dirty="0" err="1">
                <a:effectLst/>
                <a:latin typeface="Times New Roman" panose="02020603050405020304" pitchFamily="18" charset="0"/>
                <a:ea typeface="Calibri" panose="020F0502020204030204" pitchFamily="34" charset="0"/>
                <a:cs typeface="Arial" panose="020B0604020202020204" pitchFamily="34" charset="0"/>
              </a:rPr>
              <a:t>buzzer</a:t>
            </a:r>
            <a:r>
              <a:rPr lang="tr-TR" sz="1700" kern="100" dirty="0">
                <a:effectLst/>
                <a:latin typeface="Times New Roman" panose="02020603050405020304" pitchFamily="18" charset="0"/>
                <a:ea typeface="Calibri" panose="020F0502020204030204" pitchFamily="34" charset="0"/>
                <a:cs typeface="Arial" panose="020B0604020202020204" pitchFamily="34" charset="0"/>
              </a:rPr>
              <a:t> elemanına sahiptir. Piezoelektrik </a:t>
            </a:r>
            <a:r>
              <a:rPr lang="tr-TR" sz="1700" kern="100" dirty="0" err="1">
                <a:effectLst/>
                <a:latin typeface="Times New Roman" panose="02020603050405020304" pitchFamily="18" charset="0"/>
                <a:ea typeface="Calibri" panose="020F0502020204030204" pitchFamily="34" charset="0"/>
                <a:cs typeface="Arial" panose="020B0604020202020204" pitchFamily="34" charset="0"/>
              </a:rPr>
              <a:t>buzzer</a:t>
            </a:r>
            <a:r>
              <a:rPr lang="tr-TR" sz="1700" kern="100" dirty="0">
                <a:effectLst/>
                <a:latin typeface="Times New Roman" panose="02020603050405020304" pitchFamily="18" charset="0"/>
                <a:ea typeface="Calibri" panose="020F0502020204030204" pitchFamily="34" charset="0"/>
                <a:cs typeface="Arial" panose="020B0604020202020204" pitchFamily="34" charset="0"/>
              </a:rPr>
              <a:t>, elektrik akımı uygulandığında titreşimler oluşturan bir bileşen olarak çalışır. Arduino üzerinden kontrol edilen </a:t>
            </a:r>
            <a:r>
              <a:rPr lang="tr-TR" sz="1700" kern="100" dirty="0" err="1">
                <a:effectLst/>
                <a:latin typeface="Times New Roman" panose="02020603050405020304" pitchFamily="18" charset="0"/>
                <a:ea typeface="Calibri" panose="020F0502020204030204" pitchFamily="34" charset="0"/>
                <a:cs typeface="Arial" panose="020B0604020202020204" pitchFamily="34" charset="0"/>
              </a:rPr>
              <a:t>buzzer</a:t>
            </a:r>
            <a:r>
              <a:rPr lang="tr-TR" sz="1700" kern="100" dirty="0">
                <a:effectLst/>
                <a:latin typeface="Times New Roman" panose="02020603050405020304" pitchFamily="18" charset="0"/>
                <a:ea typeface="Calibri" panose="020F0502020204030204" pitchFamily="34" charset="0"/>
                <a:cs typeface="Arial" panose="020B0604020202020204" pitchFamily="34" charset="0"/>
              </a:rPr>
              <a:t> kartı, farklı frekanslarda ve sürelerde sesler çıkartabilir.</a:t>
            </a:r>
            <a:endParaRPr lang="tr-TR" sz="1700" kern="100" dirty="0">
              <a:effectLst/>
              <a:latin typeface="Calibri" panose="020F0502020204030204" pitchFamily="34" charset="0"/>
              <a:ea typeface="Calibri" panose="020F0502020204030204" pitchFamily="34" charset="0"/>
              <a:cs typeface="Arial" panose="020B0604020202020204" pitchFamily="34" charset="0"/>
            </a:endParaRPr>
          </a:p>
          <a:p>
            <a:endParaRPr lang="tr-TR" sz="1700" dirty="0"/>
          </a:p>
        </p:txBody>
      </p:sp>
      <p:pic>
        <p:nvPicPr>
          <p:cNvPr id="5" name="Resim 4">
            <a:extLst>
              <a:ext uri="{FF2B5EF4-FFF2-40B4-BE49-F238E27FC236}">
                <a16:creationId xmlns:a16="http://schemas.microsoft.com/office/drawing/2014/main" id="{B549F05F-D783-8716-D827-4664FC420C99}"/>
              </a:ext>
            </a:extLst>
          </p:cNvPr>
          <p:cNvPicPr>
            <a:picLocks noChangeAspect="1"/>
          </p:cNvPicPr>
          <p:nvPr/>
        </p:nvPicPr>
        <p:blipFill rotWithShape="1">
          <a:blip r:embed="rId2"/>
          <a:srcRect r="-5" b="-5"/>
          <a:stretch/>
        </p:blipFill>
        <p:spPr>
          <a:xfrm>
            <a:off x="1149234" y="791734"/>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p:spPr>
      </p:pic>
      <p:pic>
        <p:nvPicPr>
          <p:cNvPr id="2052" name="Picture 4" descr="Arduino ARD-MDL 875 Aktif Buzzer Modülü">
            <a:extLst>
              <a:ext uri="{FF2B5EF4-FFF2-40B4-BE49-F238E27FC236}">
                <a16:creationId xmlns:a16="http://schemas.microsoft.com/office/drawing/2014/main" id="{2286E01D-C432-0423-EA1C-7135E3E2FA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 b="-5"/>
          <a:stretch/>
        </p:blipFill>
        <p:spPr bwMode="auto">
          <a:xfrm>
            <a:off x="1149234" y="3627326"/>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773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BC9D1043-1E7B-D64F-FD61-2A620D2D39AB}"/>
              </a:ext>
            </a:extLst>
          </p:cNvPr>
          <p:cNvSpPr>
            <a:spLocks noGrp="1"/>
          </p:cNvSpPr>
          <p:nvPr>
            <p:ph idx="1"/>
          </p:nvPr>
        </p:nvSpPr>
        <p:spPr>
          <a:xfrm>
            <a:off x="924232" y="1081548"/>
            <a:ext cx="6963973" cy="4656643"/>
          </a:xfrm>
        </p:spPr>
        <p:txBody>
          <a:bodyPr>
            <a:normAutofit/>
          </a:bodyPr>
          <a:lstStyle/>
          <a:p>
            <a:pPr marL="228600"/>
            <a:r>
              <a:rPr lang="tr-TR" sz="1600" b="1"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600" b="1" kern="100" dirty="0">
                <a:effectLst/>
                <a:latin typeface="Times New Roman" panose="02020603050405020304" pitchFamily="18" charset="0"/>
                <a:ea typeface="Calibri" panose="020F0502020204030204" pitchFamily="34" charset="0"/>
                <a:cs typeface="Arial" panose="020B0604020202020204" pitchFamily="34" charset="0"/>
              </a:rPr>
              <a:t> Motor:</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600" kern="100" dirty="0">
                <a:effectLst/>
                <a:latin typeface="Times New Roman" panose="02020603050405020304" pitchFamily="18" charset="0"/>
                <a:ea typeface="Calibri" panose="020F0502020204030204" pitchFamily="34" charset="0"/>
                <a:cs typeface="Arial" panose="020B0604020202020204" pitchFamily="34" charset="0"/>
              </a:rPr>
              <a:t>İçerisinde bir motor, bir potansiyometre ve bir kontrol devresi bulunur. </a:t>
            </a:r>
            <a:r>
              <a:rPr lang="tr-TR" sz="1600"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600" kern="100" dirty="0">
                <a:effectLst/>
                <a:latin typeface="Times New Roman" panose="02020603050405020304" pitchFamily="18" charset="0"/>
                <a:ea typeface="Calibri" panose="020F0502020204030204" pitchFamily="34" charset="0"/>
                <a:cs typeface="Arial" panose="020B0604020202020204" pitchFamily="34" charset="0"/>
              </a:rPr>
              <a:t> motorlar, yüksek tork, hızlı yanıt verme süresi ve hassas konumlama özellikleri sayesinde, özellikle hareket kontrolü gerektiren projelerde yaygın olarak tercih edilir. Arduino gibi mikrodenetleyici platformları ile kolayca entegre edilebilen </a:t>
            </a:r>
            <a:r>
              <a:rPr lang="tr-TR" sz="1600" kern="100" dirty="0" err="1">
                <a:effectLst/>
                <a:latin typeface="Times New Roman" panose="02020603050405020304" pitchFamily="18" charset="0"/>
                <a:ea typeface="Calibri" panose="020F0502020204030204" pitchFamily="34" charset="0"/>
                <a:cs typeface="Arial" panose="020B0604020202020204" pitchFamily="34" charset="0"/>
              </a:rPr>
              <a:t>servo</a:t>
            </a:r>
            <a:r>
              <a:rPr lang="tr-TR" sz="1600" kern="100" dirty="0">
                <a:effectLst/>
                <a:latin typeface="Times New Roman" panose="02020603050405020304" pitchFamily="18" charset="0"/>
                <a:ea typeface="Calibri" panose="020F0502020204030204" pitchFamily="34" charset="0"/>
                <a:cs typeface="Arial" panose="020B0604020202020204" pitchFamily="34" charset="0"/>
              </a:rPr>
              <a:t> motorlar, geniş bir kullanım yelpazesine sahiptir.</a:t>
            </a:r>
          </a:p>
          <a:p>
            <a:pPr marL="228600"/>
            <a:r>
              <a:rPr lang="tr-TR" sz="1600" b="1" kern="100" dirty="0">
                <a:effectLst/>
                <a:latin typeface="Times New Roman" panose="02020603050405020304" pitchFamily="18" charset="0"/>
                <a:ea typeface="Calibri" panose="020F0502020204030204" pitchFamily="34" charset="0"/>
                <a:cs typeface="Arial" panose="020B0604020202020204" pitchFamily="34" charset="0"/>
              </a:rPr>
              <a:t>Arduino 3 Renkli Led Modülü (KY-009):</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600" kern="100" dirty="0">
                <a:effectLst/>
                <a:latin typeface="Times New Roman" panose="02020603050405020304" pitchFamily="18" charset="0"/>
                <a:ea typeface="Calibri" panose="020F0502020204030204" pitchFamily="34" charset="0"/>
                <a:cs typeface="Arial" panose="020B0604020202020204" pitchFamily="34" charset="0"/>
              </a:rPr>
              <a:t>Bu modül, kırmızı, yeşil ve mavi olmak üzere üç farklı renkte ışık yayabilen bir LED içerir. Her bir renk için ayrı ayrı kontrol edilebilir, böylece farklı renk tonları elde edilebilir. KY-009, genellikle renkli ışık efektleri oluşturmak, görsel geribildirim sağlamak veya belirli durumları göstermek için kullanılır.</a:t>
            </a: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endParaRPr lang="tr-TR"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26" name="Picture 2" descr="AZDelivery KY-009 RGB LED SMD Modül Sensörü, E-Kitap Dahil Arduino ile  uyumludur! : Amazon.com.tr: Bilgisayar">
            <a:extLst>
              <a:ext uri="{FF2B5EF4-FFF2-40B4-BE49-F238E27FC236}">
                <a16:creationId xmlns:a16="http://schemas.microsoft.com/office/drawing/2014/main" id="{34190E12-04D7-E0B7-0331-C95FCA2B30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92" r="1" b="958"/>
          <a:stretch/>
        </p:blipFill>
        <p:spPr bwMode="auto">
          <a:xfrm>
            <a:off x="8878294" y="516835"/>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Robo90 Tower Pro SG90 Mini Servo Motor - 9g">
            <a:extLst>
              <a:ext uri="{FF2B5EF4-FFF2-40B4-BE49-F238E27FC236}">
                <a16:creationId xmlns:a16="http://schemas.microsoft.com/office/drawing/2014/main" id="{DC37AD16-3949-BB8E-98DF-3104114D33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 b="-5"/>
          <a:stretch/>
        </p:blipFill>
        <p:spPr bwMode="auto">
          <a:xfrm>
            <a:off x="8878294" y="3383860"/>
            <a:ext cx="2592126" cy="2592126"/>
          </a:xfrm>
          <a:custGeom>
            <a:avLst/>
            <a:gdLst/>
            <a:ahLst/>
            <a:cxnLst/>
            <a:rect l="l" t="t" r="r" b="b"/>
            <a:pathLst>
              <a:path w="2592126" h="2592126">
                <a:moveTo>
                  <a:pt x="1296063" y="0"/>
                </a:moveTo>
                <a:cubicBezTo>
                  <a:pt x="2011859" y="0"/>
                  <a:pt x="2592126" y="580267"/>
                  <a:pt x="2592126" y="1296063"/>
                </a:cubicBezTo>
                <a:cubicBezTo>
                  <a:pt x="2592126" y="2011859"/>
                  <a:pt x="2011859" y="2592126"/>
                  <a:pt x="1296063" y="2592126"/>
                </a:cubicBezTo>
                <a:cubicBezTo>
                  <a:pt x="580267" y="2592126"/>
                  <a:pt x="0" y="2011859"/>
                  <a:pt x="0" y="1296063"/>
                </a:cubicBezTo>
                <a:cubicBezTo>
                  <a:pt x="0" y="580267"/>
                  <a:pt x="580267" y="0"/>
                  <a:pt x="1296063"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921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a:extLst>
              <a:ext uri="{FF2B5EF4-FFF2-40B4-BE49-F238E27FC236}">
                <a16:creationId xmlns:a16="http://schemas.microsoft.com/office/drawing/2014/main" id="{E1C6A6DF-BE51-1C5C-61A5-842D4C0CB6C6}"/>
              </a:ext>
            </a:extLst>
          </p:cNvPr>
          <p:cNvPicPr>
            <a:picLocks noChangeAspect="1"/>
          </p:cNvPicPr>
          <p:nvPr/>
        </p:nvPicPr>
        <p:blipFill rotWithShape="1">
          <a:blip r:embed="rId2"/>
          <a:srcRect l="17797" r="4" b="4"/>
          <a:stretch/>
        </p:blipFill>
        <p:spPr>
          <a:xfrm>
            <a:off x="1068130" y="1028701"/>
            <a:ext cx="3876165" cy="4338170"/>
          </a:xfrm>
          <a:prstGeom prst="rect">
            <a:avLst/>
          </a:prstGeom>
        </p:spPr>
      </p:pic>
      <p:sp>
        <p:nvSpPr>
          <p:cNvPr id="3" name="İçerik Yer Tutucusu 2">
            <a:extLst>
              <a:ext uri="{FF2B5EF4-FFF2-40B4-BE49-F238E27FC236}">
                <a16:creationId xmlns:a16="http://schemas.microsoft.com/office/drawing/2014/main" id="{8B1A6F7E-171B-3751-D69C-9A6765C76612}"/>
              </a:ext>
            </a:extLst>
          </p:cNvPr>
          <p:cNvSpPr>
            <a:spLocks noGrp="1"/>
          </p:cNvSpPr>
          <p:nvPr>
            <p:ph idx="1"/>
          </p:nvPr>
        </p:nvSpPr>
        <p:spPr>
          <a:xfrm>
            <a:off x="5596502" y="2405894"/>
            <a:ext cx="5754896" cy="3014765"/>
          </a:xfrm>
        </p:spPr>
        <p:txBody>
          <a:bodyPr anchor="t">
            <a:normAutofit/>
          </a:bodyPr>
          <a:lstStyle/>
          <a:p>
            <a:pPr>
              <a:spcAft>
                <a:spcPts val="800"/>
              </a:spcAft>
            </a:pPr>
            <a:r>
              <a:rPr lang="tr-TR" sz="1400" b="1" kern="100">
                <a:effectLst/>
                <a:latin typeface="Times New Roman" panose="02020603050405020304" pitchFamily="18" charset="0"/>
                <a:ea typeface="Calibri" panose="020F0502020204030204" pitchFamily="34" charset="0"/>
                <a:cs typeface="Arial" panose="020B0604020202020204" pitchFamily="34" charset="0"/>
              </a:rPr>
              <a:t>Ağırlık Sensörü ve Modül Ağırlık Takımı:</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400" kern="100">
                <a:effectLst/>
                <a:latin typeface="Times New Roman" panose="02020603050405020304" pitchFamily="18" charset="0"/>
                <a:ea typeface="Calibri" panose="020F0502020204030204" pitchFamily="34" charset="0"/>
                <a:cs typeface="Arial" panose="020B0604020202020204" pitchFamily="34" charset="0"/>
              </a:rPr>
              <a:t>20kg yük hücresi ve HX711 modülü ağırlık takımı, ağırlık ölçümü yapmak için kullanılan bir kombinasyondur. 20kg yük hücresi, belirli bir ağırlığın ölçülmesi için kullanılan bir sensördür. Genellikle bir tartı platformuna monte edilir ve üzerine konan cismin ağırlığını algılar.</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pPr marL="0" indent="0">
              <a:spcAft>
                <a:spcPts val="800"/>
              </a:spcAft>
              <a:buNone/>
            </a:pPr>
            <a:r>
              <a:rPr lang="tr-TR" sz="1400" kern="100">
                <a:effectLst/>
                <a:latin typeface="Times New Roman" panose="02020603050405020304" pitchFamily="18" charset="0"/>
                <a:ea typeface="Calibri" panose="020F0502020204030204" pitchFamily="34" charset="0"/>
                <a:cs typeface="Arial" panose="020B0604020202020204" pitchFamily="34" charset="0"/>
              </a:rPr>
              <a:t>HX711 modülü ise, yük hücresinden gelen analog sinyali okumak ve işlemek için kullanılan bir amplifikatördür. Yük hücresinden gelen düşük seviyedeki analog sinyali güçlendirir ve daha sonra mikrodenetleyici gibi dijital bir cihaza aktarılabilir bir seviyeye yükseltir.</a:t>
            </a:r>
            <a:endParaRPr lang="tr-TR" sz="1400" kern="100">
              <a:effectLst/>
              <a:latin typeface="Calibri" panose="020F0502020204030204" pitchFamily="34" charset="0"/>
              <a:ea typeface="Calibri" panose="020F0502020204030204" pitchFamily="34" charset="0"/>
              <a:cs typeface="Arial" panose="020B0604020202020204" pitchFamily="34" charset="0"/>
            </a:endParaRPr>
          </a:p>
          <a:p>
            <a:endParaRPr lang="tr-TR" sz="1400"/>
          </a:p>
        </p:txBody>
      </p:sp>
      <p:sp>
        <p:nvSpPr>
          <p:cNvPr id="11" name="Rectangle 10">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61017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TotalTime>
  <Words>2410</Words>
  <Application>Microsoft Office PowerPoint</Application>
  <PresentationFormat>Geniş ekran</PresentationFormat>
  <Paragraphs>150</Paragraphs>
  <Slides>32</Slides>
  <Notes>0</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32</vt:i4>
      </vt:variant>
    </vt:vector>
  </HeadingPairs>
  <TitlesOfParts>
    <vt:vector size="42" baseType="lpstr">
      <vt:lpstr>Aptos</vt:lpstr>
      <vt:lpstr>Aptos Display</vt:lpstr>
      <vt:lpstr>Arial</vt:lpstr>
      <vt:lpstr>Calibri</vt:lpstr>
      <vt:lpstr>Calibri Light</vt:lpstr>
      <vt:lpstr>Now</vt:lpstr>
      <vt:lpstr>Now Bold</vt:lpstr>
      <vt:lpstr>Symbol</vt:lpstr>
      <vt:lpstr>Times New Roman</vt:lpstr>
      <vt:lpstr>Office Teması</vt:lpstr>
      <vt:lpstr>Bil210 Elektroniğe Giriş Öğr. Gör. Oğul Göçmen </vt:lpstr>
      <vt:lpstr>Projemizin Amacı Nedir?</vt:lpstr>
      <vt:lpstr>Projemizin Teknik Amacı Nedir?</vt:lpstr>
      <vt:lpstr>Projede Gereklilikler Nelerdir?</vt:lpstr>
      <vt:lpstr>Projede Neler Kullandık?</vt:lpstr>
      <vt:lpstr>Kullandığımız Devre Elemanları  Ne İşe Yarıyor?</vt:lpstr>
      <vt:lpstr>PowerPoint Sunusu</vt:lpstr>
      <vt:lpstr>PowerPoint Sunusu</vt:lpstr>
      <vt:lpstr>PowerPoint Sunusu</vt:lpstr>
      <vt:lpstr>PowerPoint Sunusu</vt:lpstr>
      <vt:lpstr>Projenin Çalışma Yöntemi :</vt:lpstr>
      <vt:lpstr>MIT APP INVENTOR Nedir?</vt:lpstr>
      <vt:lpstr>Projemizde App Inventor İle Yaptığımız Mobil App’in kod blokları:</vt:lpstr>
      <vt:lpstr>PowerPoint Sunusu</vt:lpstr>
      <vt:lpstr>Yaptığımız Uygulamanın Arayüzü</vt:lpstr>
      <vt:lpstr>Devremizin Fritzing Gerçeklemesi:</vt:lpstr>
      <vt:lpstr>Peki Bağlantıları Nasıl Yaptık?</vt:lpstr>
      <vt:lpstr>Şimdi Biz Ne yapmış Olduk?</vt:lpstr>
      <vt:lpstr>PowerPoint Sunusu</vt:lpstr>
      <vt:lpstr>PROCESSİNG</vt:lpstr>
      <vt:lpstr>Arduino Bağlamaları ve Kod Grubu:</vt:lpstr>
      <vt:lpstr>ARDUİNO KODU  </vt:lpstr>
      <vt:lpstr>BLUETOOTH Kodu</vt:lpstr>
      <vt:lpstr>LED BAĞLAMA </vt:lpstr>
      <vt:lpstr>Artık Genel Koda Geçebiliriz…</vt:lpstr>
      <vt:lpstr>1- Giriş (Giriş-Çıkış Tanıtmaları ve kütüphaneler)</vt:lpstr>
      <vt:lpstr>2- Void Setup Fonksiyonu</vt:lpstr>
      <vt:lpstr>3- Void MoveServo Fonksiyonu</vt:lpstr>
      <vt:lpstr>4-Void Loop Fonksiyonu</vt:lpstr>
      <vt:lpstr>Kod Nasıl Çalışıyor?</vt:lpstr>
      <vt:lpstr>PowerPoint Sunusu</vt:lpstr>
      <vt:lpstr>Afişimiz: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Bil210 Elektroniğe Giriş Öğr. Gör. Oğul Göçmen </dc:title>
  <dc:creator>alperen yüksel</dc:creator>
  <cp:lastModifiedBy>alperen yüksel</cp:lastModifiedBy>
  <cp:revision>4</cp:revision>
  <dcterms:created xsi:type="dcterms:W3CDTF">2024-05-19T11:44:32Z</dcterms:created>
  <dcterms:modified xsi:type="dcterms:W3CDTF">2024-05-19T14:14:30Z</dcterms:modified>
</cp:coreProperties>
</file>